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330" r:id="rId5"/>
    <p:sldId id="324" r:id="rId6"/>
    <p:sldId id="418" r:id="rId7"/>
    <p:sldId id="397" r:id="rId8"/>
    <p:sldId id="427" r:id="rId9"/>
    <p:sldId id="426" r:id="rId10"/>
    <p:sldId id="382" r:id="rId11"/>
    <p:sldId id="402" r:id="rId12"/>
    <p:sldId id="401" r:id="rId13"/>
    <p:sldId id="400" r:id="rId14"/>
    <p:sldId id="404" r:id="rId15"/>
    <p:sldId id="403" r:id="rId16"/>
    <p:sldId id="406" r:id="rId17"/>
    <p:sldId id="405" r:id="rId18"/>
    <p:sldId id="407" r:id="rId19"/>
    <p:sldId id="425" r:id="rId20"/>
    <p:sldId id="408" r:id="rId21"/>
    <p:sldId id="410" r:id="rId22"/>
    <p:sldId id="422" r:id="rId23"/>
    <p:sldId id="409" r:id="rId24"/>
    <p:sldId id="394" r:id="rId25"/>
    <p:sldId id="411" r:id="rId26"/>
    <p:sldId id="412" r:id="rId27"/>
    <p:sldId id="414" r:id="rId28"/>
    <p:sldId id="415" r:id="rId29"/>
    <p:sldId id="416" r:id="rId30"/>
    <p:sldId id="417" r:id="rId31"/>
    <p:sldId id="384" r:id="rId32"/>
    <p:sldId id="423" r:id="rId33"/>
    <p:sldId id="424" r:id="rId34"/>
    <p:sldId id="351" r:id="rId35"/>
    <p:sldId id="399" r:id="rId36"/>
    <p:sldId id="419" r:id="rId37"/>
    <p:sldId id="395" r:id="rId38"/>
    <p:sldId id="421" r:id="rId39"/>
    <p:sldId id="420" r:id="rId40"/>
    <p:sldId id="413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923" autoAdjust="0"/>
  </p:normalViewPr>
  <p:slideViewPr>
    <p:cSldViewPr>
      <p:cViewPr varScale="1">
        <p:scale>
          <a:sx n="108" d="100"/>
          <a:sy n="108" d="100"/>
        </p:scale>
        <p:origin x="654" y="9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10/11/2025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10/11/2025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89663" y="-10886"/>
            <a:ext cx="5995988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10/11/2025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10/11/2025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2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2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38C810-4E57-73DE-00FA-260696089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5410200"/>
            <a:ext cx="3371301" cy="12136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385C2-8E14-A0FA-F836-6D4E832900FE}"/>
              </a:ext>
            </a:extLst>
          </p:cNvPr>
          <p:cNvSpPr/>
          <p:nvPr/>
        </p:nvSpPr>
        <p:spPr>
          <a:xfrm>
            <a:off x="303212" y="457200"/>
            <a:ext cx="115824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DOMINICAN REPUBLIC</a:t>
            </a:r>
          </a:p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&amp;</a:t>
            </a:r>
          </a:p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GUYANA </a:t>
            </a:r>
          </a:p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MISSION REPORT</a:t>
            </a:r>
          </a:p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July – Sep 2025</a:t>
            </a:r>
          </a:p>
        </p:txBody>
      </p:sp>
    </p:spTree>
    <p:extLst>
      <p:ext uri="{BB962C8B-B14F-4D97-AF65-F5344CB8AC3E}">
        <p14:creationId xmlns:p14="http://schemas.microsoft.com/office/powerpoint/2010/main" val="134134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2658-DAAF-7C54-E8F6-520B1515D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FD301D-6354-B0D1-FE72-89892F206D27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A07F01-C095-025E-787E-6A691EC4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38" y="1705975"/>
            <a:ext cx="4852870" cy="3129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52498-4AFB-7998-5A4E-26407FFD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54" y="1079070"/>
            <a:ext cx="3464186" cy="4513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ABB17-3CBE-3DDC-95A1-522E87084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262" y="330347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52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FFFCB-EC5D-20C2-0C70-A165C2F4B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9FF38F-7B7D-329A-6A2C-D079D2B9876E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BA0D2-AFF9-38C9-E43A-A4237CEC0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426" y="1471647"/>
            <a:ext cx="3381847" cy="4410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3FD19-EBF7-58BB-D9F7-7E0F3182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8" y="1219200"/>
            <a:ext cx="3439005" cy="4915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38B5C-BEDA-A653-8CE4-755102A08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79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9BF47-F39C-A940-30E5-F3AD964BD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24DCD0-BACE-3286-54CE-43CEDAFEF435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4D3DE-9C26-145A-FE39-28F5C2ED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26" y="1093345"/>
            <a:ext cx="5091953" cy="2711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22F54-93E4-4F1F-16A1-C38BE1E9B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911" y="1233161"/>
            <a:ext cx="2474674" cy="4205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FFC351-E80D-8163-28C1-1C3D93DE3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665" y="4122491"/>
            <a:ext cx="4067451" cy="2410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5ECC6-E44E-9A86-49E8-212C893D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81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4700-2D7F-46C8-9848-E3B6C30E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144366-7162-9D45-8466-839B3D429B82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5E307-A60E-84ED-A3E4-52A3BC21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2" y="950338"/>
            <a:ext cx="5615563" cy="2627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CFB4D-9A71-D605-B25A-58DA714B6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3" y="3823359"/>
            <a:ext cx="5307599" cy="2799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BA1739-93B9-C3E7-E787-7C48DD84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02676" y="1634945"/>
            <a:ext cx="2490848" cy="3749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88D90A-CE97-6AE9-8A75-60737109C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00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CE792-AE6F-D227-F1B1-080B46012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01F342-1931-C6D6-57C0-23C4ECFC2A5E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96BB6-201F-50D1-F434-1D23D34A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581" y="4115540"/>
            <a:ext cx="4449775" cy="2442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599EA-1D34-1328-97E7-B96E3698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23296" y="-128957"/>
            <a:ext cx="3121296" cy="5561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E0A6C-6C86-75EB-1270-14B73ACDA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820" y="4191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23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CB52A-A9BE-140A-63AC-B9EC6E6F2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0000FB-C96E-D469-54C4-2F0C728D1959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59481-1044-A2ED-9B4F-31C2B617B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3" y="1479850"/>
            <a:ext cx="3184536" cy="4104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54E8E-A16F-2CE6-9D18-546B3121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54106" y="-166186"/>
            <a:ext cx="2597289" cy="5039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05CF43-E8D8-5BB4-44A0-8A4254A8A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536" y="3827354"/>
            <a:ext cx="4134427" cy="2705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2DEF71-F6DA-40F0-6236-09F377834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668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72FD6-3E66-8389-5D18-07E63484A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22B9F1-DEEE-91D0-7A70-4C3AC14725A3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147FA-90EE-D25B-ADB8-480CF77CA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B8B14-D592-D91E-61DE-3DFD69AE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4" y="1441332"/>
            <a:ext cx="3096057" cy="4486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CE09E-8D99-672D-6951-7024839BC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12" y="1360357"/>
            <a:ext cx="3010320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7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6A940-9D8B-FEF9-F87C-D0264C30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76FB49-265B-594B-7A13-088B26F1E58B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0557E-0456-58F5-E2A0-56F8164D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07981" y="-1015540"/>
            <a:ext cx="285520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FD4B0A-161B-0FAD-4556-7D8E4702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12" y="2543089"/>
            <a:ext cx="2675132" cy="3329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6B4C4-5B6A-841A-AC25-A80C3E43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12" y="4038600"/>
            <a:ext cx="4800600" cy="2699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DE7C0-3336-2A5D-BFB1-0D11D380E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190" y="325168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39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772A7-E93A-8731-D39B-AC384983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503688-F37F-7780-40BF-0D706DD1A365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184B6B-C051-73D5-6B26-A17E26756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29343" y="44438"/>
            <a:ext cx="2290431" cy="4576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B1607-1FE3-528C-9E18-68C320FF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96919" y="3107644"/>
            <a:ext cx="2355281" cy="4495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068CD0-5774-31B1-E211-FD6658BC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537" y="1187640"/>
            <a:ext cx="4248450" cy="2698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949238-753C-69B0-F034-0934622D7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28270" y="3086542"/>
            <a:ext cx="2290430" cy="419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0233E-386E-95E9-79A9-32816F0FD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9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C31BB-5365-56C2-264D-F4F27A275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391726-BF3F-ADB7-A618-D41334203E25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OTHER MEETINGS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B1658-8AB0-B8A9-C64D-F260A3D0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B9CCE6-25E3-866E-B34C-E5DC094B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8" y="936291"/>
            <a:ext cx="4761364" cy="2903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08AF6F-4733-CAA3-D0A6-6D614A4AB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12" y="4038600"/>
            <a:ext cx="5414850" cy="2670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B8D4A-92ED-A465-5859-1887D72C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85" y="2172064"/>
            <a:ext cx="4284613" cy="25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F6E49-B83A-3BF4-775F-8474F14631A7}"/>
              </a:ext>
            </a:extLst>
          </p:cNvPr>
          <p:cNvSpPr/>
          <p:nvPr/>
        </p:nvSpPr>
        <p:spPr>
          <a:xfrm>
            <a:off x="206583" y="271307"/>
            <a:ext cx="89032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1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MISSION WORK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F1FC200-319B-51BA-A924-E19020ADD1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21700E-BB3C-8E5F-33CD-82030E6DF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217484"/>
              </p:ext>
            </p:extLst>
          </p:nvPr>
        </p:nvGraphicFramePr>
        <p:xfrm>
          <a:off x="608012" y="1461652"/>
          <a:ext cx="8305800" cy="42394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47944">
                  <a:extLst>
                    <a:ext uri="{9D8B030D-6E8A-4147-A177-3AD203B41FA5}">
                      <a16:colId xmlns:a16="http://schemas.microsoft.com/office/drawing/2014/main" val="880634579"/>
                    </a:ext>
                  </a:extLst>
                </a:gridCol>
                <a:gridCol w="2657856">
                  <a:extLst>
                    <a:ext uri="{9D8B030D-6E8A-4147-A177-3AD203B41FA5}">
                      <a16:colId xmlns:a16="http://schemas.microsoft.com/office/drawing/2014/main" val="2968516712"/>
                    </a:ext>
                  </a:extLst>
                </a:gridCol>
              </a:tblGrid>
              <a:tr h="4710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Mission work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Count</a:t>
                      </a: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06558253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No. of Pastors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93645146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Churches/Mission Field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59429022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New Members added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83349951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Baptism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4175587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Bible Distribution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3447133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Church / School construction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14618719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Academic School / English School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4834378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Academic / English School Teachers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300" b="1" i="0" u="none" strike="noStrike" dirty="0">
                          <a:solidFill>
                            <a:srgbClr val="773804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9875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1159BD-9FE7-3F9A-E7C3-B1D7BFCF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3320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25F4A-30F0-B99A-6AEA-2C243401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121B9-8BC7-C574-9C24-F00A7E7130A2}"/>
              </a:ext>
            </a:extLst>
          </p:cNvPr>
          <p:cNvSpPr/>
          <p:nvPr/>
        </p:nvSpPr>
        <p:spPr>
          <a:xfrm>
            <a:off x="74612" y="44302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WEDDING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77BA0-16FF-3FC9-40DD-00B6EF3D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3" y="1905026"/>
            <a:ext cx="5905399" cy="3047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B952A-1D3C-FA73-A955-F86754AC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59" y="1025769"/>
            <a:ext cx="3591322" cy="231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0582A-1503-973D-DAAB-11D935415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12" y="4239557"/>
            <a:ext cx="4038600" cy="2366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248EF-6CA1-5FEC-7344-9255F997E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11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8F695-A27F-B732-5F92-C49A78A21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037DD6-23B2-6DCA-EF17-2BEBF77F528D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Baptism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A24AD-E7B6-1166-539B-24147C946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0" y="990600"/>
            <a:ext cx="4886243" cy="3266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B9E9A1-3250-B258-6909-33F7C80A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12" y="4114800"/>
            <a:ext cx="4381496" cy="2658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F9080-1F8F-2E7A-0A63-07B85CFF1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12" y="1676400"/>
            <a:ext cx="4381496" cy="232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3FFC2-4B78-A4D9-8A4D-3270B93BC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012" y="4191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468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893EC-1CFC-8D1E-0F1E-812116FB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52EF5C-9DAA-D75B-2A6C-DB9404758BC2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Orphan Kids support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56B612-D32E-E7F2-DBD4-689EE045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979" y="1658125"/>
            <a:ext cx="1980090" cy="1542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6D1BB-7119-3B3F-D1F6-ED62EAA4B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832" y="1743833"/>
            <a:ext cx="2034130" cy="1371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FB7AE-18E0-4D78-8E8E-40A1B7F8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609" y="3941652"/>
            <a:ext cx="1478034" cy="1895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163AB-0D3F-54E0-7303-CDB3D9BFB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831" y="3854265"/>
            <a:ext cx="1449100" cy="2097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AB1190-CEB3-CACC-D84C-BE47BBEC9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920" y="1424146"/>
            <a:ext cx="1371791" cy="1895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502D4-7969-DFF9-62CA-8647CE061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686" y="4043733"/>
            <a:ext cx="2275293" cy="18258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45207A-604F-7021-418F-48D752791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23" y="1405034"/>
            <a:ext cx="3114005" cy="455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520EC-5833-8759-CCA4-6F1EC5D46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1563" y="309986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371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2B178-EE59-2B56-5E7E-A278F9A4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B8C5A-696D-F506-09A2-88F305BE184A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Widow/ELDERLY/poor people support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FAE3E-0D39-B2C3-9BF1-CE37AD47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470" y="998722"/>
            <a:ext cx="2538198" cy="432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E515A-1728-146A-D4DB-119C5E45B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95" y="998722"/>
            <a:ext cx="1781424" cy="2514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FFE890-47E9-6B37-21F4-9FC2CD61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1" y="3733800"/>
            <a:ext cx="2196079" cy="2959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E4738-5A76-D370-F818-1D9059F4D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477" y="998722"/>
            <a:ext cx="2657009" cy="2514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2A3A-4C3B-432E-8638-D845FBCD0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804" y="4343400"/>
            <a:ext cx="1839679" cy="1328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2AD70-2FA8-3ED1-0464-8F7C4150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366" y="4191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955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FE18A-7036-1734-4C45-D610AAFB1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D1B69D-3D1C-2144-29B4-2948E065D07B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Widow/ELDERLY/poor people support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A4604-2302-31B3-2867-1B9648C5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2" y="894555"/>
            <a:ext cx="2898222" cy="2857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10791-ED66-4DDB-EE27-332ADDB9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4114799"/>
            <a:ext cx="2133600" cy="2461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850D2-6736-7CA0-BC2C-71B418FDC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60" y="1163484"/>
            <a:ext cx="1801845" cy="2525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BF926-D07B-9357-C712-7692CA3E6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385" y="4259570"/>
            <a:ext cx="2162705" cy="2135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18A59F-FCD1-1985-EDFD-14FCDC059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643" y="4255871"/>
            <a:ext cx="1801845" cy="2209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2F6A0-4D7F-A629-1C21-34BEA16A9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538" y="1107911"/>
            <a:ext cx="1977469" cy="2636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348A3-7FB5-6BA3-B53F-70677E774D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42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91C64-533C-E8D3-AB3A-25D6A8411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092A90-1F79-6E22-28C7-D7563B1BB191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Widow/ELDERLY/poor people support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5B311-CF5C-9444-0974-AFFAA16DF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1" y="1268451"/>
            <a:ext cx="2001438" cy="2105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9485B-CE1F-BD95-315F-9054F9A6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506" y="1482792"/>
            <a:ext cx="1286054" cy="1676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E2828C-CBB2-CDCA-030B-E1F97B988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771" y="2683315"/>
            <a:ext cx="1888394" cy="2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F5F584-320E-998F-CB0C-793024A9B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36" y="4262530"/>
            <a:ext cx="1781424" cy="1952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081779-14AD-EA08-8B48-7C78E8BC1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722" y="1335134"/>
            <a:ext cx="1686160" cy="197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BBCC54-BDC3-2E1D-3F43-24B3883F0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996" y="1418885"/>
            <a:ext cx="1590897" cy="1771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37324E-A01E-085E-F5DF-87269DCC9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031" y="4338741"/>
            <a:ext cx="1638529" cy="1876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F1E53F-B159-86B4-45D5-1637BEE24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7137" y="4172030"/>
            <a:ext cx="1857634" cy="2133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50060F-231D-F1B8-8798-D30FE61BF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662" y="4199761"/>
            <a:ext cx="1476581" cy="2105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39D98-FD0C-3484-F22F-1C63161EE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1270" y="323984"/>
            <a:ext cx="2296734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24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F8673-1C93-9858-1156-3C7C18556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0A1321-568E-0634-BAD1-25142F8CF7D0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Widow/ELDERLY/poor people support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622E96-E23C-2FDF-00E0-590648E9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393" y="4212337"/>
            <a:ext cx="1888394" cy="222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715BF-031C-7854-058C-D561BCA5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45" y="898994"/>
            <a:ext cx="1600423" cy="2743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31040-98C7-F59A-7390-FA1161879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590" y="997813"/>
            <a:ext cx="1800476" cy="2800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55A83-7419-4992-4089-F52B8ACC8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215" y="1152675"/>
            <a:ext cx="1976827" cy="24372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89E5B7-A172-A8A1-C2DB-79092C81D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2" y="4088355"/>
            <a:ext cx="1648055" cy="2305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0CC1DA-988E-137C-EB5C-E66FDB51A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216" y="867826"/>
            <a:ext cx="2044299" cy="2924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E69C6E-6135-C6AF-1D38-67E1C3AE0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4482" y="4196624"/>
            <a:ext cx="2387238" cy="2088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D67D1-3985-590A-518A-26B71224E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61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80977-2498-082F-4534-964467B7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9FED6B-0AC3-5CC3-59C7-A9E890A27250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Widow/ELDERLY/poor people support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644E3A-5427-0B64-BECB-805379FC9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3" y="1110871"/>
            <a:ext cx="1419423" cy="2086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E3A2B6-BF78-FB6B-FB73-2852F39C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43" y="1164888"/>
            <a:ext cx="1818477" cy="2171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1743E2-27B9-1339-85EC-1E8271A95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14" y="1249773"/>
            <a:ext cx="1818478" cy="2086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C344F3-8B4D-0558-461F-FCA78BB2A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403" y="1209926"/>
            <a:ext cx="1861353" cy="2086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FE6B73-ECBF-EED6-4204-AC39D9B62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749" y="4059050"/>
            <a:ext cx="1914851" cy="2071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E2ADA-8DA6-261D-72B8-BABB87156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72" y="3915156"/>
            <a:ext cx="2105319" cy="22165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179398-D196-DF14-318B-05034D5E9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5282" y="3848577"/>
            <a:ext cx="1818477" cy="21263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C4375C-CAD4-FB05-0EDC-DCEC3CDA4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397" y="3631382"/>
            <a:ext cx="2105319" cy="2591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AEDFBA-BAF1-2F94-1770-F5BCDDE66A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98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7E96-F836-07C8-33AB-2AA54069E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F002F9-F538-AF0B-C02A-1CC07F728742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CHILDREN MINISTRY, Dominican Republic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0E1E1-6EB7-0C8A-815E-D00219CA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3" y="1351900"/>
            <a:ext cx="5971040" cy="2029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E1292-5DD5-259E-702D-29D93D1C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12" y="1351899"/>
            <a:ext cx="3381756" cy="2029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9344C-A0B3-CDDE-E7E0-F8FAC004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" y="3573167"/>
            <a:ext cx="8700572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65F6B-182F-86FE-4919-3449EE1FF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87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4FBB8-2D5C-F773-7620-B19749F47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B0B897-F03F-E63D-BDA4-D62389D1C7D5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OUTREACH MINISTRY, Dominican Republic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2D9E7-1BD6-B60F-1E9D-FE64FD49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BF31C0-0096-F22F-279C-C9DD8B2B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35632" y="-126260"/>
            <a:ext cx="3428405" cy="5445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66D0F-8E1C-9022-D1CC-B20B3DE17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513" y="3581400"/>
            <a:ext cx="5127812" cy="31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6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9686B-C8EF-6DC4-CDE7-8C044C9F5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4C3926-72AA-825A-06DF-21EBF9E1E363}"/>
              </a:ext>
            </a:extLst>
          </p:cNvPr>
          <p:cNvSpPr/>
          <p:nvPr/>
        </p:nvSpPr>
        <p:spPr>
          <a:xfrm>
            <a:off x="836612" y="47121"/>
            <a:ext cx="9060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NEW CHURCH ADDED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213D6DE-9A37-49E6-953A-471818D6A7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0AFE3-765B-11E2-04B9-9203F763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212" y="1151292"/>
            <a:ext cx="4007396" cy="4954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4E709-C949-4D3A-1BB8-0FFFA3F0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81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F705-49C1-0BBF-90FF-960141A9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2EC389-41BC-4158-FF3F-8DFC6C294A77}"/>
              </a:ext>
            </a:extLst>
          </p:cNvPr>
          <p:cNvSpPr/>
          <p:nvPr/>
        </p:nvSpPr>
        <p:spPr>
          <a:xfrm>
            <a:off x="74612" y="279002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OUTREACH MINISTRY, Dominican Republic</a:t>
            </a:r>
            <a:endParaRPr lang="en-US" sz="3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63BF3-5D9F-316D-B557-2960C73DB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F119B2-6127-ADD0-DDA5-245508F9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49105" y="2288307"/>
            <a:ext cx="2980522" cy="5261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F1968-6073-A5AE-4887-39162CDE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2" y="925035"/>
            <a:ext cx="3753192" cy="36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9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72867-F03A-9D66-E08B-8E414E81D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63A35A-23CB-38D4-E009-AAB341E12AB0}"/>
              </a:ext>
            </a:extLst>
          </p:cNvPr>
          <p:cNvSpPr/>
          <p:nvPr/>
        </p:nvSpPr>
        <p:spPr>
          <a:xfrm>
            <a:off x="0" y="687824"/>
            <a:ext cx="9367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100" b="1" dirty="0"/>
              <a:t>Physically challenged orphan - support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0F1C6-A24F-25F3-DCB8-8F1EE44A7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983" y="1582855"/>
            <a:ext cx="3000666" cy="42064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B3744EC-DDD3-7BAD-71BB-C4451204A5B0}"/>
              </a:ext>
            </a:extLst>
          </p:cNvPr>
          <p:cNvSpPr txBox="1">
            <a:spLocks/>
          </p:cNvSpPr>
          <p:nvPr/>
        </p:nvSpPr>
        <p:spPr>
          <a:xfrm>
            <a:off x="531812" y="5825005"/>
            <a:ext cx="9744635" cy="80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652A3-3AA7-9D3B-B403-506A5D2A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2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4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FF80-C91A-27BB-3D5E-3A57BCA7B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37C475-6BAB-84E6-EDCE-2FD69B788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2" y="5715000"/>
            <a:ext cx="2343397" cy="8436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02A1E5-128D-0713-5B00-A3060443DFD6}"/>
              </a:ext>
            </a:extLst>
          </p:cNvPr>
          <p:cNvSpPr/>
          <p:nvPr/>
        </p:nvSpPr>
        <p:spPr>
          <a:xfrm>
            <a:off x="303212" y="1295400"/>
            <a:ext cx="115824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GUYANA </a:t>
            </a:r>
          </a:p>
          <a:p>
            <a:pPr algn="ctr"/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MISSION REPORT</a:t>
            </a:r>
          </a:p>
          <a:p>
            <a:pPr algn="ctr"/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July – Sep 2025</a:t>
            </a:r>
          </a:p>
        </p:txBody>
      </p:sp>
    </p:spTree>
    <p:extLst>
      <p:ext uri="{BB962C8B-B14F-4D97-AF65-F5344CB8AC3E}">
        <p14:creationId xmlns:p14="http://schemas.microsoft.com/office/powerpoint/2010/main" val="29782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1039B-6E50-F5B5-A35F-37D1AFA12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76DE35-D4EA-4437-42BA-4D82949D33CA}"/>
              </a:ext>
            </a:extLst>
          </p:cNvPr>
          <p:cNvSpPr txBox="1"/>
          <p:nvPr/>
        </p:nvSpPr>
        <p:spPr>
          <a:xfrm>
            <a:off x="1293812" y="358069"/>
            <a:ext cx="7086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GUYANA MINISTRY – COUPLES MEETING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61E9C-0FF8-C270-988E-87A4A406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3" y="1143000"/>
            <a:ext cx="4278526" cy="4975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0F0AE8-2CEE-9F4F-B61F-2AB6A00E6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92" y="1066800"/>
            <a:ext cx="4006336" cy="5315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2AD278-3F04-358C-D562-79887B1BB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139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43228-CB04-1A63-ED4D-EF7828CB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F81296-959C-04C7-0980-92985CC9327F}"/>
              </a:ext>
            </a:extLst>
          </p:cNvPr>
          <p:cNvSpPr txBox="1"/>
          <p:nvPr/>
        </p:nvSpPr>
        <p:spPr>
          <a:xfrm>
            <a:off x="1293812" y="358069"/>
            <a:ext cx="7086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GUYANA MINISTRY – KIDS OUTREACH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19DFA-100D-CFE4-E099-97BCD3EF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139" y="1060921"/>
            <a:ext cx="4172096" cy="2751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F29222-981F-B744-C30E-85A0366BD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68" y="3459332"/>
            <a:ext cx="3989646" cy="3240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6341C4-A393-D4F2-00AC-ABE0850A7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83" y="4056395"/>
            <a:ext cx="3678029" cy="2585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D848BB-5E80-DC55-E575-4CCEA3D9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2" y="1034288"/>
            <a:ext cx="3398950" cy="2885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31C349-E6D0-377D-7C6F-14CC04585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389" y="419100"/>
            <a:ext cx="241185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5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A58F0-90ED-88D2-9363-AA5B9E1C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FB466-21CB-50F1-40C9-40D1FFED111C}"/>
              </a:ext>
            </a:extLst>
          </p:cNvPr>
          <p:cNvSpPr txBox="1"/>
          <p:nvPr/>
        </p:nvSpPr>
        <p:spPr>
          <a:xfrm>
            <a:off x="1293812" y="358069"/>
            <a:ext cx="7086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GUYANA </a:t>
            </a:r>
            <a:r>
              <a:rPr lang="en-US" sz="28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KIDS </a:t>
            </a: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MINISTRY – July </a:t>
            </a:r>
            <a:r>
              <a:rPr lang="en-US" sz="28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vbs</a:t>
            </a: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B9189-8816-F72F-0CAA-A305A3F65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C50C4-43E9-5374-81CE-3683BAB9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1" y="1295400"/>
            <a:ext cx="7165781" cy="47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4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30F0-DC42-91B7-F66F-CE1C345B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20991E-75B1-ED2D-C358-FECCA6F666CD}"/>
              </a:ext>
            </a:extLst>
          </p:cNvPr>
          <p:cNvSpPr txBox="1"/>
          <p:nvPr/>
        </p:nvSpPr>
        <p:spPr>
          <a:xfrm>
            <a:off x="1293812" y="358069"/>
            <a:ext cx="7086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GUYANA </a:t>
            </a:r>
            <a:r>
              <a:rPr lang="en-US" sz="28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KIDS </a:t>
            </a:r>
            <a:r>
              <a:rPr lang="en-US" sz="28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MINISTRY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DBD216-D638-5D3A-150C-2EE9F8E6C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03054B-2202-A5CA-DACB-9A8FB99DF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612" y="1574273"/>
            <a:ext cx="6096000" cy="37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5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1A565-6621-8EF1-ACCE-2AF4ACE52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38C443-4E31-BA41-5701-BB90851052A0}"/>
              </a:ext>
            </a:extLst>
          </p:cNvPr>
          <p:cNvSpPr/>
          <p:nvPr/>
        </p:nvSpPr>
        <p:spPr>
          <a:xfrm>
            <a:off x="236995" y="279002"/>
            <a:ext cx="89816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PRAYER needs – Dominican republic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4A166A-F5B4-9A78-4FD0-18F0316E2124}"/>
              </a:ext>
            </a:extLst>
          </p:cNvPr>
          <p:cNvSpPr txBox="1"/>
          <p:nvPr/>
        </p:nvSpPr>
        <p:spPr>
          <a:xfrm>
            <a:off x="336070" y="1131388"/>
            <a:ext cx="846868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Request for chairs for churches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Physically challenged orphan boy support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Pray for the school ministry, teachers and students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Pray for all kids/widows/poor/elderly people being supported.</a:t>
            </a:r>
            <a:endParaRPr lang="en-US" sz="25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92CE8-D0E5-063E-F304-7BD56733A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4791D-2E33-8F52-73F6-75820ABF50F3}"/>
              </a:ext>
            </a:extLst>
          </p:cNvPr>
          <p:cNvSpPr/>
          <p:nvPr/>
        </p:nvSpPr>
        <p:spPr>
          <a:xfrm>
            <a:off x="684211" y="3942160"/>
            <a:ext cx="7772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PRAYER needs - </a:t>
            </a:r>
            <a:r>
              <a:rPr lang="en-US" sz="36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guyana</a:t>
            </a:r>
            <a:endParaRPr lang="en-US" sz="36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E13C3-DDB8-F7A5-9251-E5076F9E3D60}"/>
              </a:ext>
            </a:extLst>
          </p:cNvPr>
          <p:cNvSpPr txBox="1"/>
          <p:nvPr/>
        </p:nvSpPr>
        <p:spPr>
          <a:xfrm>
            <a:off x="390188" y="4842524"/>
            <a:ext cx="867522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Pray for every child who heard the gospel to be saved.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Pray for all the outreach ministries and everyone who is involved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6167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E99AB-3B1A-015B-8F8C-557F246CA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1966DC-0B0D-CB20-0DBC-A58416B3B405}"/>
              </a:ext>
            </a:extLst>
          </p:cNvPr>
          <p:cNvSpPr/>
          <p:nvPr/>
        </p:nvSpPr>
        <p:spPr>
          <a:xfrm>
            <a:off x="-694372" y="47121"/>
            <a:ext cx="10591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Monthly Pastor’s report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283069F-2C84-EF96-65CA-DC13E0D52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DAEE7-0FB8-010A-0E04-728861AE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9B2B9-AAD0-C3E0-3B6F-E82EEBD4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928" y="990600"/>
            <a:ext cx="6553200" cy="567665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2518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F1138-9882-D884-86F7-4CDCF62D5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3B296D-7835-D1F5-99C7-CB2F33FB4DC5}"/>
              </a:ext>
            </a:extLst>
          </p:cNvPr>
          <p:cNvSpPr/>
          <p:nvPr/>
        </p:nvSpPr>
        <p:spPr>
          <a:xfrm>
            <a:off x="597536" y="304800"/>
            <a:ext cx="80079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Pastor’s report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066B28A-BF95-9FE7-BC69-0D6DE92C4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77BF9-9814-E9C3-923E-9C8E753B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6DF061-523E-5973-8718-12BBB949B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71720"/>
              </p:ext>
            </p:extLst>
          </p:nvPr>
        </p:nvGraphicFramePr>
        <p:xfrm>
          <a:off x="398056" y="1024878"/>
          <a:ext cx="8058555" cy="57047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09301">
                  <a:extLst>
                    <a:ext uri="{9D8B030D-6E8A-4147-A177-3AD203B41FA5}">
                      <a16:colId xmlns:a16="http://schemas.microsoft.com/office/drawing/2014/main" val="1797321890"/>
                    </a:ext>
                  </a:extLst>
                </a:gridCol>
                <a:gridCol w="2596255">
                  <a:extLst>
                    <a:ext uri="{9D8B030D-6E8A-4147-A177-3AD203B41FA5}">
                      <a16:colId xmlns:a16="http://schemas.microsoft.com/office/drawing/2014/main" val="6315526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3696311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1760709220"/>
                    </a:ext>
                  </a:extLst>
                </a:gridCol>
              </a:tblGrid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#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Pastor's Name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Place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No. of Members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8307868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1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Pr. Lecler Garban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Garban - D.R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69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779359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2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Pr. Jean Baptiste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Santa Maria – D.R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60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717940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3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Pr. </a:t>
                      </a:r>
                      <a:r>
                        <a:rPr lang="en-US" sz="2000" b="1" kern="100" dirty="0" err="1">
                          <a:effectLst/>
                        </a:rPr>
                        <a:t>Jaccin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Paraiso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50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0440244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4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Efrain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Barahona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40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34993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5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Pr. Gabriel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Bateq #6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70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2308731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6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Lucner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Canoa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80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7385069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7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Daniel Pleti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Bateq Mena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70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2749258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8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Roberto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Bateq #4 – D.R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40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2554895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9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Osvaldo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Santa Maria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30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82096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10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Rogener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Bateq #4 – D.R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40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1283637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11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Pauleus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Bateq #4 – D.R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76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2624584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12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Jague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Santa Maria – D.R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60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0050315"/>
                  </a:ext>
                </a:extLst>
              </a:tr>
              <a:tr h="378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13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Pr. Abner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Piloncito – D.R</a:t>
                      </a:r>
                      <a:endParaRPr lang="en-US" sz="2000" b="1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40</a:t>
                      </a:r>
                      <a:endParaRPr lang="en-US" sz="2000" b="1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4499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468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9A92E-A8EB-559B-5464-89C2341A0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176C2F-4840-C6C5-DC90-EE95F37FA1C4}"/>
              </a:ext>
            </a:extLst>
          </p:cNvPr>
          <p:cNvSpPr/>
          <p:nvPr/>
        </p:nvSpPr>
        <p:spPr>
          <a:xfrm>
            <a:off x="684212" y="47121"/>
            <a:ext cx="8153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</a:rPr>
              <a:t>Monthly TEACHER’S SUPPORT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38DE685-581B-EB9D-FBF4-FD42193D6D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0DE3A-5742-7A10-29D7-AF9040DCD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3048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EDE9CD-B6F7-A953-A223-A8650DBEF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94213"/>
              </p:ext>
            </p:extLst>
          </p:nvPr>
        </p:nvGraphicFramePr>
        <p:xfrm>
          <a:off x="684212" y="838200"/>
          <a:ext cx="8305800" cy="5895598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7185963">
                  <a:extLst>
                    <a:ext uri="{9D8B030D-6E8A-4147-A177-3AD203B41FA5}">
                      <a16:colId xmlns:a16="http://schemas.microsoft.com/office/drawing/2014/main" val="4040820990"/>
                    </a:ext>
                  </a:extLst>
                </a:gridCol>
                <a:gridCol w="1119837">
                  <a:extLst>
                    <a:ext uri="{9D8B030D-6E8A-4147-A177-3AD203B41FA5}">
                      <a16:colId xmlns:a16="http://schemas.microsoft.com/office/drawing/2014/main" val="2585676318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Teacher’s Salary - Mountain School:  $20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Ms. </a:t>
                      </a:r>
                      <a:r>
                        <a:rPr lang="en-US" sz="1500" kern="100" dirty="0" err="1">
                          <a:effectLst/>
                        </a:rPr>
                        <a:t>Guerien</a:t>
                      </a:r>
                      <a:r>
                        <a:rPr lang="en-US" sz="1500" kern="100" dirty="0">
                          <a:effectLst/>
                        </a:rPr>
                        <a:t> Ketia, Ms. Louis Jean Linda, Ms. Louis Ommi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$ 60.00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3555670992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Teacher’s Salary - Market School: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</a:t>
                      </a:r>
                      <a:r>
                        <a:rPr lang="en-US" sz="1500" kern="100" dirty="0" err="1">
                          <a:effectLst/>
                        </a:rPr>
                        <a:t>Eltinus</a:t>
                      </a:r>
                      <a:r>
                        <a:rPr lang="en-US" sz="1500" kern="100" dirty="0">
                          <a:effectLst/>
                        </a:rPr>
                        <a:t> </a:t>
                      </a:r>
                      <a:r>
                        <a:rPr lang="en-US" sz="1500" kern="100" dirty="0" err="1">
                          <a:effectLst/>
                        </a:rPr>
                        <a:t>Enorc</a:t>
                      </a:r>
                      <a:r>
                        <a:rPr lang="en-US" sz="1500" kern="100" dirty="0">
                          <a:effectLst/>
                        </a:rPr>
                        <a:t>, Mr. </a:t>
                      </a:r>
                      <a:r>
                        <a:rPr lang="en-US" sz="1500" kern="100" dirty="0" err="1">
                          <a:effectLst/>
                        </a:rPr>
                        <a:t>Eltinus</a:t>
                      </a:r>
                      <a:r>
                        <a:rPr lang="en-US" sz="1500" kern="100" dirty="0">
                          <a:effectLst/>
                        </a:rPr>
                        <a:t> </a:t>
                      </a:r>
                      <a:r>
                        <a:rPr lang="en-US" sz="1500" kern="100" dirty="0" err="1">
                          <a:effectLst/>
                        </a:rPr>
                        <a:t>Luncler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$ 30.00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3463699186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Cacique School: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Delva Smith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$ 15.00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1149591830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Gobe School: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Charles </a:t>
                      </a:r>
                      <a:r>
                        <a:rPr lang="en-US" sz="1500" kern="100" dirty="0" err="1">
                          <a:effectLst/>
                        </a:rPr>
                        <a:t>Jatren</a:t>
                      </a:r>
                      <a:r>
                        <a:rPr lang="en-US" sz="1500" kern="100" dirty="0">
                          <a:effectLst/>
                        </a:rPr>
                        <a:t>, Mr. </a:t>
                      </a:r>
                      <a:r>
                        <a:rPr lang="en-US" sz="1500" kern="100" dirty="0" err="1">
                          <a:effectLst/>
                        </a:rPr>
                        <a:t>Vixemat</a:t>
                      </a:r>
                      <a:r>
                        <a:rPr lang="en-US" sz="1500" kern="100" dirty="0">
                          <a:effectLst/>
                        </a:rPr>
                        <a:t> Jonas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$ 30.00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1117180728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Safary School: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</a:t>
                      </a:r>
                      <a:r>
                        <a:rPr lang="en-US" sz="1500" kern="100" dirty="0" err="1">
                          <a:effectLst/>
                        </a:rPr>
                        <a:t>Rosmick</a:t>
                      </a:r>
                      <a:r>
                        <a:rPr lang="en-US" sz="1500" kern="100" dirty="0">
                          <a:effectLst/>
                        </a:rPr>
                        <a:t> December, Ms. Safary December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$ 30.00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3213018858"/>
                  </a:ext>
                </a:extLst>
              </a:tr>
              <a:tr h="707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Mathurin School 1: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</a:t>
                      </a:r>
                      <a:r>
                        <a:rPr lang="en-US" sz="1500" kern="100" dirty="0" err="1">
                          <a:effectLst/>
                        </a:rPr>
                        <a:t>Evanus</a:t>
                      </a:r>
                      <a:r>
                        <a:rPr lang="en-US" sz="1500" kern="100" dirty="0">
                          <a:effectLst/>
                        </a:rPr>
                        <a:t> </a:t>
                      </a:r>
                      <a:r>
                        <a:rPr lang="en-US" sz="1500" kern="100" dirty="0" err="1">
                          <a:effectLst/>
                        </a:rPr>
                        <a:t>Octalus</a:t>
                      </a:r>
                      <a:r>
                        <a:rPr lang="en-US" sz="1500" kern="100" dirty="0">
                          <a:effectLst/>
                        </a:rPr>
                        <a:t>, Mr. </a:t>
                      </a:r>
                      <a:r>
                        <a:rPr lang="en-US" sz="1500" kern="100" dirty="0" err="1">
                          <a:effectLst/>
                        </a:rPr>
                        <a:t>Molier</a:t>
                      </a:r>
                      <a:r>
                        <a:rPr lang="en-US" sz="1500" kern="100" dirty="0">
                          <a:effectLst/>
                        </a:rPr>
                        <a:t> </a:t>
                      </a:r>
                      <a:r>
                        <a:rPr lang="en-US" sz="1500" kern="100" dirty="0" err="1">
                          <a:effectLst/>
                        </a:rPr>
                        <a:t>Esace</a:t>
                      </a:r>
                      <a:r>
                        <a:rPr lang="en-US" sz="1500" kern="100" dirty="0">
                          <a:effectLst/>
                        </a:rPr>
                        <a:t>, Mr. Sainvil Sonia, Mr. Joel Destine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$ 60.00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4230687995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Mathurin School 2: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Anilus Delva, Mr. Jean Pierre </a:t>
                      </a:r>
                      <a:r>
                        <a:rPr lang="en-US" sz="1500" kern="100" dirty="0" err="1">
                          <a:effectLst/>
                        </a:rPr>
                        <a:t>Baselois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$ 30.00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2297841244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Olive School: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Tertulien Claude, Mr. Felicie </a:t>
                      </a:r>
                      <a:r>
                        <a:rPr lang="en-US" sz="1500" kern="100" dirty="0" err="1">
                          <a:effectLst/>
                        </a:rPr>
                        <a:t>Poliscat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$ 30.00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2609450069"/>
                  </a:ext>
                </a:extLst>
              </a:tr>
              <a:tr h="592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effectLst/>
                        </a:rPr>
                        <a:t>Teacher’s Salary - </a:t>
                      </a:r>
                      <a:r>
                        <a:rPr lang="en-US" sz="1500" kern="100" dirty="0" err="1">
                          <a:effectLst/>
                        </a:rPr>
                        <a:t>Houdotte</a:t>
                      </a:r>
                      <a:r>
                        <a:rPr lang="en-US" sz="1500" kern="100" dirty="0">
                          <a:effectLst/>
                        </a:rPr>
                        <a:t> School: $15 EACH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buNone/>
                      </a:pPr>
                      <a:r>
                        <a:rPr lang="en-US" sz="1500" kern="100" dirty="0">
                          <a:effectLst/>
                        </a:rPr>
                        <a:t>Mr. Yuette Polyte</a:t>
                      </a:r>
                      <a:endParaRPr lang="en-US" sz="15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$ 15.00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30" marR="63430" marT="0" marB="0" anchor="ctr"/>
                </a:tc>
                <a:extLst>
                  <a:ext uri="{0D108BD9-81ED-4DB2-BD59-A6C34878D82A}">
                    <a16:rowId xmlns:a16="http://schemas.microsoft.com/office/drawing/2014/main" val="1788779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086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81C6F-2A3E-46D7-5425-7BA2979BF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A2C655-5B59-6DB8-E1A9-ED2421E8A98D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3FD7F-1CC5-2754-5317-EB96B7F0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8" y="1323048"/>
            <a:ext cx="3295672" cy="3817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763E2-A757-6050-FDF4-CA9F3BEC8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751" y="1278532"/>
            <a:ext cx="5755201" cy="3906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31FD0-F148-1A51-63FD-C464A741D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964" y="4191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47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49C36-7C98-82A1-1D7B-369604A7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AF9A2C-4431-C357-29D9-BC55CA5E901F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45F4D9-65DC-6083-BFC0-F31E5EAE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32" y="1469156"/>
            <a:ext cx="3259163" cy="3919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443DE2-127D-16DD-9A74-9C26FD6B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528" y="1873231"/>
            <a:ext cx="5283711" cy="2925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B9FE5-2874-8046-62B4-C3AC272B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972" y="320729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91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70EE9-1D83-F134-0447-E457A20F7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FD8CF2-2308-84B5-EA7D-BF7E505F506B}"/>
              </a:ext>
            </a:extLst>
          </p:cNvPr>
          <p:cNvSpPr/>
          <p:nvPr/>
        </p:nvSpPr>
        <p:spPr>
          <a:xfrm>
            <a:off x="73203" y="325168"/>
            <a:ext cx="94397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Church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66BD6E-4DAE-919C-86BB-232904413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3" y="1239664"/>
            <a:ext cx="5024886" cy="297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0AA17-009B-160C-F286-1FFF3BB3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212" y="3962400"/>
            <a:ext cx="4244589" cy="232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DB23C-7A1B-2DD6-B97C-EE6B71CC4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644" y="419100"/>
            <a:ext cx="2457793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62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56_win32_fixed" id="{4B28DB41-0BD2-45A3-9BAA-25D12E3A7D00}" vid="{BC5DEC7F-B9F5-4F88-AA4B-3420E40E69AF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EC0E7-1D91-4BD8-8079-9CD7695FBD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E4F0FA-B85E-4BA9-8FBF-6FF0949B8FE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044EB16-B03D-470B-9114-C14CDABBCF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African continent presentation (widescreen)</Template>
  <TotalTime>3920</TotalTime>
  <Words>583</Words>
  <Application>Microsoft Office PowerPoint</Application>
  <PresentationFormat>Custom</PresentationFormat>
  <Paragraphs>155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Algerian</vt:lpstr>
      <vt:lpstr>Arial</vt:lpstr>
      <vt:lpstr>Calibri</vt:lpstr>
      <vt:lpstr>Century Gothic</vt:lpstr>
      <vt:lpstr>Wingdings</vt:lpstr>
      <vt:lpstr>African continent presentation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</dc:creator>
  <cp:lastModifiedBy>Senthil Saravanan Palani</cp:lastModifiedBy>
  <cp:revision>70</cp:revision>
  <dcterms:created xsi:type="dcterms:W3CDTF">2023-12-13T05:12:28Z</dcterms:created>
  <dcterms:modified xsi:type="dcterms:W3CDTF">2025-10-12T02:47:25Z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