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77" r:id="rId2"/>
    <p:sldId id="275" r:id="rId3"/>
    <p:sldId id="274" r:id="rId4"/>
    <p:sldId id="260" r:id="rId5"/>
    <p:sldId id="261" r:id="rId6"/>
    <p:sldId id="276" r:id="rId7"/>
    <p:sldId id="267" r:id="rId8"/>
    <p:sldId id="268" r:id="rId9"/>
    <p:sldId id="280" r:id="rId10"/>
    <p:sldId id="273" r:id="rId11"/>
    <p:sldId id="281" r:id="rId12"/>
  </p:sldIdLst>
  <p:sldSz cx="12188825" cy="6858000"/>
  <p:notesSz cx="6858000" cy="9144000"/>
  <p:embeddedFontLst>
    <p:embeddedFont>
      <p:font typeface="ADLaM Display" panose="02010000000000000000" pitchFamily="2" charset="0"/>
      <p:regular r:id="rId14"/>
    </p:embeddedFont>
    <p:embeddedFont>
      <p:font typeface="Algerian" panose="04020705040A02060702" pitchFamily="82" charset="0"/>
      <p:regular r:id="rId15"/>
    </p:embeddedFont>
    <p:embeddedFont>
      <p:font typeface="Arial Rounded MT Bold" panose="020F0704030504030204" pitchFamily="34" charset="0"/>
      <p:regular r:id="rId16"/>
    </p:embeddedFont>
    <p:embeddedFont>
      <p:font typeface="Century Gothic" panose="020B0502020202020204" pitchFamily="34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7" roundtripDataSignature="AMtx7mgmYLeO0Y2BB7TkJyX6qb77ZpAc5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1571450-7ADB-4A1B-BE5B-CC48B2403968}">
  <a:tblStyle styleId="{D1571450-7ADB-4A1B-BE5B-CC48B24039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/>
    <p:restoredTop sz="94673"/>
  </p:normalViewPr>
  <p:slideViewPr>
    <p:cSldViewPr snapToGrid="0">
      <p:cViewPr varScale="1">
        <p:scale>
          <a:sx n="61" d="100"/>
          <a:sy n="61" d="100"/>
        </p:scale>
        <p:origin x="126" y="60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2A2A2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2A2A2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2A2A2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2A2A2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2A2A2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>
          <a:extLst>
            <a:ext uri="{FF2B5EF4-FFF2-40B4-BE49-F238E27FC236}">
              <a16:creationId xmlns:a16="http://schemas.microsoft.com/office/drawing/2014/main" id="{F13660CA-E347-3C26-40C4-6E25C65DC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5:notes">
            <a:extLst>
              <a:ext uri="{FF2B5EF4-FFF2-40B4-BE49-F238E27FC236}">
                <a16:creationId xmlns:a16="http://schemas.microsoft.com/office/drawing/2014/main" id="{72429D62-5EFB-5DF6-4EE4-8C3E6066FCC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7" name="Google Shape;147;p15:notes">
            <a:extLst>
              <a:ext uri="{FF2B5EF4-FFF2-40B4-BE49-F238E27FC236}">
                <a16:creationId xmlns:a16="http://schemas.microsoft.com/office/drawing/2014/main" id="{5B92827A-010C-02D9-617A-1EB14FF9F5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86051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>
          <a:extLst>
            <a:ext uri="{FF2B5EF4-FFF2-40B4-BE49-F238E27FC236}">
              <a16:creationId xmlns:a16="http://schemas.microsoft.com/office/drawing/2014/main" id="{9DB3EF86-1D19-3460-DCB1-C8A81420E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e3cbf1f695_0_82:notes">
            <a:extLst>
              <a:ext uri="{FF2B5EF4-FFF2-40B4-BE49-F238E27FC236}">
                <a16:creationId xmlns:a16="http://schemas.microsoft.com/office/drawing/2014/main" id="{03E6582A-E4D7-39FF-7A73-52A807C343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6" name="Google Shape;206;g2e3cbf1f695_0_82:notes">
            <a:extLst>
              <a:ext uri="{FF2B5EF4-FFF2-40B4-BE49-F238E27FC236}">
                <a16:creationId xmlns:a16="http://schemas.microsoft.com/office/drawing/2014/main" id="{0F2879C8-AE29-5D18-A535-06D4808DC2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76094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>
          <a:extLst>
            <a:ext uri="{FF2B5EF4-FFF2-40B4-BE49-F238E27FC236}">
              <a16:creationId xmlns:a16="http://schemas.microsoft.com/office/drawing/2014/main" id="{38CE6916-9E07-8051-7B79-BD455428F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:notes">
            <a:extLst>
              <a:ext uri="{FF2B5EF4-FFF2-40B4-BE49-F238E27FC236}">
                <a16:creationId xmlns:a16="http://schemas.microsoft.com/office/drawing/2014/main" id="{C0D4B7A5-B5B3-17DC-5AF4-0E3A3959D4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5" name="Google Shape;85;p3:notes">
            <a:extLst>
              <a:ext uri="{FF2B5EF4-FFF2-40B4-BE49-F238E27FC236}">
                <a16:creationId xmlns:a16="http://schemas.microsoft.com/office/drawing/2014/main" id="{9B70A65F-4E5C-B6C6-3481-58C38C228F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70111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2" name="Google Shape;1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8E6504F0-7991-8C4B-47FB-C5C71B336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3:notes">
            <a:extLst>
              <a:ext uri="{FF2B5EF4-FFF2-40B4-BE49-F238E27FC236}">
                <a16:creationId xmlns:a16="http://schemas.microsoft.com/office/drawing/2014/main" id="{A23BCEAE-86B6-0BD4-36F4-31AE8C7456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p13:notes">
            <a:extLst>
              <a:ext uri="{FF2B5EF4-FFF2-40B4-BE49-F238E27FC236}">
                <a16:creationId xmlns:a16="http://schemas.microsoft.com/office/drawing/2014/main" id="{EE640619-31EE-12B0-993B-14A4E8C457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94343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e3cbf1f695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9" name="Google Shape;179;g2e3cbf1f69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>
          <a:extLst>
            <a:ext uri="{FF2B5EF4-FFF2-40B4-BE49-F238E27FC236}">
              <a16:creationId xmlns:a16="http://schemas.microsoft.com/office/drawing/2014/main" id="{922E40F7-9F3B-8ACA-7279-5C49070BE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e3cbf1f695_0_82:notes">
            <a:extLst>
              <a:ext uri="{FF2B5EF4-FFF2-40B4-BE49-F238E27FC236}">
                <a16:creationId xmlns:a16="http://schemas.microsoft.com/office/drawing/2014/main" id="{EE725C8E-81D4-CAD6-87B5-4549B8507F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6" name="Google Shape;206;g2e3cbf1f695_0_82:notes">
            <a:extLst>
              <a:ext uri="{FF2B5EF4-FFF2-40B4-BE49-F238E27FC236}">
                <a16:creationId xmlns:a16="http://schemas.microsoft.com/office/drawing/2014/main" id="{93E3AD5B-C174-2407-005F-AF3794AE44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37810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>
          <a:extLst>
            <a:ext uri="{FF2B5EF4-FFF2-40B4-BE49-F238E27FC236}">
              <a16:creationId xmlns:a16="http://schemas.microsoft.com/office/drawing/2014/main" id="{F55C7CA0-9A28-E363-6AF7-8E5F324E4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e3cbf1f695_0_82:notes">
            <a:extLst>
              <a:ext uri="{FF2B5EF4-FFF2-40B4-BE49-F238E27FC236}">
                <a16:creationId xmlns:a16="http://schemas.microsoft.com/office/drawing/2014/main" id="{2B6D43A2-C716-3B20-B38A-E0B8697FA7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6" name="Google Shape;206;g2e3cbf1f695_0_82:notes">
            <a:extLst>
              <a:ext uri="{FF2B5EF4-FFF2-40B4-BE49-F238E27FC236}">
                <a16:creationId xmlns:a16="http://schemas.microsoft.com/office/drawing/2014/main" id="{A4299541-B1E8-2C6F-C052-A3A32CD597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20559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2e3cbf1f695_0_1954"/>
          <p:cNvSpPr txBox="1">
            <a:spLocks noGrp="1"/>
          </p:cNvSpPr>
          <p:nvPr>
            <p:ph type="ctrTitle"/>
          </p:nvPr>
        </p:nvSpPr>
        <p:spPr>
          <a:xfrm>
            <a:off x="415503" y="992767"/>
            <a:ext cx="11357700" cy="2736900"/>
          </a:xfrm>
          <a:prstGeom prst="rect">
            <a:avLst/>
          </a:prstGeom>
        </p:spPr>
        <p:txBody>
          <a:bodyPr spcFirstLastPara="1" wrap="square" lIns="121875" tIns="121875" rIns="121875" bIns="12187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5" name="Google Shape;15;g2e3cbf1f695_0_1954"/>
          <p:cNvSpPr txBox="1">
            <a:spLocks noGrp="1"/>
          </p:cNvSpPr>
          <p:nvPr>
            <p:ph type="subTitle" idx="1"/>
          </p:nvPr>
        </p:nvSpPr>
        <p:spPr>
          <a:xfrm>
            <a:off x="415492" y="3778833"/>
            <a:ext cx="11357700" cy="10569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6" name="Google Shape;16;g2e3cbf1f695_0_1954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</p:spPr>
        <p:txBody>
          <a:bodyPr spcFirstLastPara="1" wrap="square" lIns="121875" tIns="121875" rIns="121875" bIns="1218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2e3cbf1f695_0_1989"/>
          <p:cNvSpPr txBox="1">
            <a:spLocks noGrp="1"/>
          </p:cNvSpPr>
          <p:nvPr>
            <p:ph type="title" hasCustomPrompt="1"/>
          </p:nvPr>
        </p:nvSpPr>
        <p:spPr>
          <a:xfrm>
            <a:off x="415492" y="1474833"/>
            <a:ext cx="11357700" cy="2618100"/>
          </a:xfrm>
          <a:prstGeom prst="rect">
            <a:avLst/>
          </a:prstGeom>
        </p:spPr>
        <p:txBody>
          <a:bodyPr spcFirstLastPara="1" wrap="square" lIns="121875" tIns="121875" rIns="121875" bIns="12187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0" name="Google Shape;50;g2e3cbf1f695_0_1989"/>
          <p:cNvSpPr txBox="1">
            <a:spLocks noGrp="1"/>
          </p:cNvSpPr>
          <p:nvPr>
            <p:ph type="body" idx="1"/>
          </p:nvPr>
        </p:nvSpPr>
        <p:spPr>
          <a:xfrm>
            <a:off x="415492" y="4202967"/>
            <a:ext cx="11357700" cy="17343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rm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g2e3cbf1f695_0_1989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</p:spPr>
        <p:txBody>
          <a:bodyPr spcFirstLastPara="1" wrap="square" lIns="121875" tIns="121875" rIns="121875" bIns="1218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e3cbf1f695_0_1993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</p:spPr>
        <p:txBody>
          <a:bodyPr spcFirstLastPara="1" wrap="square" lIns="121875" tIns="121875" rIns="121875" bIns="1218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2e3cbf1f695_0_1958"/>
          <p:cNvSpPr txBox="1">
            <a:spLocks noGrp="1"/>
          </p:cNvSpPr>
          <p:nvPr>
            <p:ph type="title"/>
          </p:nvPr>
        </p:nvSpPr>
        <p:spPr>
          <a:xfrm>
            <a:off x="415492" y="2867800"/>
            <a:ext cx="11357700" cy="1122300"/>
          </a:xfrm>
          <a:prstGeom prst="rect">
            <a:avLst/>
          </a:prstGeom>
        </p:spPr>
        <p:txBody>
          <a:bodyPr spcFirstLastPara="1" wrap="square" lIns="121875" tIns="121875" rIns="121875" bIns="1218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g2e3cbf1f695_0_1958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</p:spPr>
        <p:txBody>
          <a:bodyPr spcFirstLastPara="1" wrap="square" lIns="121875" tIns="121875" rIns="121875" bIns="1218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2e3cbf1f695_0_1961"/>
          <p:cNvSpPr txBox="1">
            <a:spLocks noGrp="1"/>
          </p:cNvSpPr>
          <p:nvPr>
            <p:ph type="title"/>
          </p:nvPr>
        </p:nvSpPr>
        <p:spPr>
          <a:xfrm>
            <a:off x="415492" y="593367"/>
            <a:ext cx="11357700" cy="7635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g2e3cbf1f695_0_1961"/>
          <p:cNvSpPr txBox="1">
            <a:spLocks noGrp="1"/>
          </p:cNvSpPr>
          <p:nvPr>
            <p:ph type="body" idx="1"/>
          </p:nvPr>
        </p:nvSpPr>
        <p:spPr>
          <a:xfrm>
            <a:off x="415492" y="1536633"/>
            <a:ext cx="11357700" cy="45552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g2e3cbf1f695_0_1961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</p:spPr>
        <p:txBody>
          <a:bodyPr spcFirstLastPara="1" wrap="square" lIns="121875" tIns="121875" rIns="121875" bIns="1218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2e3cbf1f695_0_1965"/>
          <p:cNvSpPr txBox="1">
            <a:spLocks noGrp="1"/>
          </p:cNvSpPr>
          <p:nvPr>
            <p:ph type="title"/>
          </p:nvPr>
        </p:nvSpPr>
        <p:spPr>
          <a:xfrm>
            <a:off x="415492" y="593367"/>
            <a:ext cx="11357700" cy="7635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g2e3cbf1f695_0_1965"/>
          <p:cNvSpPr txBox="1">
            <a:spLocks noGrp="1"/>
          </p:cNvSpPr>
          <p:nvPr>
            <p:ph type="body" idx="1"/>
          </p:nvPr>
        </p:nvSpPr>
        <p:spPr>
          <a:xfrm>
            <a:off x="415492" y="1536633"/>
            <a:ext cx="5331900" cy="45552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" name="Google Shape;27;g2e3cbf1f695_0_1965"/>
          <p:cNvSpPr txBox="1">
            <a:spLocks noGrp="1"/>
          </p:cNvSpPr>
          <p:nvPr>
            <p:ph type="body" idx="2"/>
          </p:nvPr>
        </p:nvSpPr>
        <p:spPr>
          <a:xfrm>
            <a:off x="6441522" y="1536633"/>
            <a:ext cx="5331900" cy="45552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" name="Google Shape;28;g2e3cbf1f695_0_1965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</p:spPr>
        <p:txBody>
          <a:bodyPr spcFirstLastPara="1" wrap="square" lIns="121875" tIns="121875" rIns="121875" bIns="1218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2e3cbf1f695_0_1970"/>
          <p:cNvSpPr txBox="1">
            <a:spLocks noGrp="1"/>
          </p:cNvSpPr>
          <p:nvPr>
            <p:ph type="title"/>
          </p:nvPr>
        </p:nvSpPr>
        <p:spPr>
          <a:xfrm>
            <a:off x="415492" y="593367"/>
            <a:ext cx="11357700" cy="7635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g2e3cbf1f695_0_1970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</p:spPr>
        <p:txBody>
          <a:bodyPr spcFirstLastPara="1" wrap="square" lIns="121875" tIns="121875" rIns="121875" bIns="1218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2e3cbf1f695_0_1973"/>
          <p:cNvSpPr txBox="1">
            <a:spLocks noGrp="1"/>
          </p:cNvSpPr>
          <p:nvPr>
            <p:ph type="title"/>
          </p:nvPr>
        </p:nvSpPr>
        <p:spPr>
          <a:xfrm>
            <a:off x="415492" y="740800"/>
            <a:ext cx="3743100" cy="1007700"/>
          </a:xfrm>
          <a:prstGeom prst="rect">
            <a:avLst/>
          </a:prstGeom>
        </p:spPr>
        <p:txBody>
          <a:bodyPr spcFirstLastPara="1" wrap="square" lIns="121875" tIns="121875" rIns="121875" bIns="12187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4" name="Google Shape;34;g2e3cbf1f695_0_1973"/>
          <p:cNvSpPr txBox="1">
            <a:spLocks noGrp="1"/>
          </p:cNvSpPr>
          <p:nvPr>
            <p:ph type="body" idx="1"/>
          </p:nvPr>
        </p:nvSpPr>
        <p:spPr>
          <a:xfrm>
            <a:off x="415492" y="1852800"/>
            <a:ext cx="3743100" cy="42393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g2e3cbf1f695_0_1973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</p:spPr>
        <p:txBody>
          <a:bodyPr spcFirstLastPara="1" wrap="square" lIns="121875" tIns="121875" rIns="121875" bIns="1218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2e3cbf1f695_0_1977"/>
          <p:cNvSpPr txBox="1">
            <a:spLocks noGrp="1"/>
          </p:cNvSpPr>
          <p:nvPr>
            <p:ph type="title"/>
          </p:nvPr>
        </p:nvSpPr>
        <p:spPr>
          <a:xfrm>
            <a:off x="653496" y="600200"/>
            <a:ext cx="8488200" cy="5454300"/>
          </a:xfrm>
          <a:prstGeom prst="rect">
            <a:avLst/>
          </a:prstGeom>
        </p:spPr>
        <p:txBody>
          <a:bodyPr spcFirstLastPara="1" wrap="square" lIns="121875" tIns="121875" rIns="121875" bIns="12187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38" name="Google Shape;38;g2e3cbf1f695_0_1977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</p:spPr>
        <p:txBody>
          <a:bodyPr spcFirstLastPara="1" wrap="square" lIns="121875" tIns="121875" rIns="121875" bIns="1218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2e3cbf1f695_0_1980"/>
          <p:cNvSpPr/>
          <p:nvPr/>
        </p:nvSpPr>
        <p:spPr>
          <a:xfrm>
            <a:off x="6094413" y="-167"/>
            <a:ext cx="60945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g2e3cbf1f695_0_1980"/>
          <p:cNvSpPr txBox="1">
            <a:spLocks noGrp="1"/>
          </p:cNvSpPr>
          <p:nvPr>
            <p:ph type="title"/>
          </p:nvPr>
        </p:nvSpPr>
        <p:spPr>
          <a:xfrm>
            <a:off x="353908" y="1644233"/>
            <a:ext cx="5392200" cy="1976400"/>
          </a:xfrm>
          <a:prstGeom prst="rect">
            <a:avLst/>
          </a:prstGeom>
        </p:spPr>
        <p:txBody>
          <a:bodyPr spcFirstLastPara="1" wrap="square" lIns="121875" tIns="121875" rIns="121875" bIns="12187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42" name="Google Shape;42;g2e3cbf1f695_0_1980"/>
          <p:cNvSpPr txBox="1">
            <a:spLocks noGrp="1"/>
          </p:cNvSpPr>
          <p:nvPr>
            <p:ph type="subTitle" idx="1"/>
          </p:nvPr>
        </p:nvSpPr>
        <p:spPr>
          <a:xfrm>
            <a:off x="353908" y="3737433"/>
            <a:ext cx="5392200" cy="16467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3" name="Google Shape;43;g2e3cbf1f695_0_1980"/>
          <p:cNvSpPr txBox="1">
            <a:spLocks noGrp="1"/>
          </p:cNvSpPr>
          <p:nvPr>
            <p:ph type="body" idx="2"/>
          </p:nvPr>
        </p:nvSpPr>
        <p:spPr>
          <a:xfrm>
            <a:off x="6584285" y="965433"/>
            <a:ext cx="5114700" cy="4926900"/>
          </a:xfrm>
          <a:prstGeom prst="rect">
            <a:avLst/>
          </a:prstGeom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g2e3cbf1f695_0_1980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</p:spPr>
        <p:txBody>
          <a:bodyPr spcFirstLastPara="1" wrap="square" lIns="121875" tIns="121875" rIns="121875" bIns="1218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2e3cbf1f695_0_1986"/>
          <p:cNvSpPr txBox="1">
            <a:spLocks noGrp="1"/>
          </p:cNvSpPr>
          <p:nvPr>
            <p:ph type="body" idx="1"/>
          </p:nvPr>
        </p:nvSpPr>
        <p:spPr>
          <a:xfrm>
            <a:off x="415492" y="5640767"/>
            <a:ext cx="7996200" cy="806700"/>
          </a:xfrm>
          <a:prstGeom prst="rect">
            <a:avLst/>
          </a:prstGeom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g2e3cbf1f695_0_1986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</p:spPr>
        <p:txBody>
          <a:bodyPr spcFirstLastPara="1" wrap="square" lIns="121875" tIns="121875" rIns="121875" bIns="1218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2e3cbf1f695_0_1950"/>
          <p:cNvSpPr txBox="1">
            <a:spLocks noGrp="1"/>
          </p:cNvSpPr>
          <p:nvPr>
            <p:ph type="title"/>
          </p:nvPr>
        </p:nvSpPr>
        <p:spPr>
          <a:xfrm>
            <a:off x="415492" y="593367"/>
            <a:ext cx="11357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g2e3cbf1f695_0_1950"/>
          <p:cNvSpPr txBox="1">
            <a:spLocks noGrp="1"/>
          </p:cNvSpPr>
          <p:nvPr>
            <p:ph type="body" idx="1"/>
          </p:nvPr>
        </p:nvSpPr>
        <p:spPr>
          <a:xfrm>
            <a:off x="415492" y="1536633"/>
            <a:ext cx="11357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g2e3cbf1f695_0_1950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jpe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jpe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4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jpe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jpe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4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jpe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4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6.jpg"/><Relationship Id="rId10" Type="http://schemas.openxmlformats.org/officeDocument/2006/relationships/image" Target="../media/image26.jpeg"/><Relationship Id="rId4" Type="http://schemas.openxmlformats.org/officeDocument/2006/relationships/image" Target="../media/image5.pn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jpe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jpe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148">
          <a:extLst>
            <a:ext uri="{FF2B5EF4-FFF2-40B4-BE49-F238E27FC236}">
              <a16:creationId xmlns:a16="http://schemas.microsoft.com/office/drawing/2014/main" id="{F2426BA1-414B-91A8-2B06-58BE0B375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5">
            <a:extLst>
              <a:ext uri="{FF2B5EF4-FFF2-40B4-BE49-F238E27FC236}">
                <a16:creationId xmlns:a16="http://schemas.microsoft.com/office/drawing/2014/main" id="{00AC531B-0C32-695A-5A3E-A746723AB57B}"/>
              </a:ext>
            </a:extLst>
          </p:cNvPr>
          <p:cNvSpPr/>
          <p:nvPr/>
        </p:nvSpPr>
        <p:spPr>
          <a:xfrm>
            <a:off x="90131" y="311198"/>
            <a:ext cx="916366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dk1"/>
                </a:solidFill>
              </a:rPr>
              <a:t>TANZANIA CHURCH MINISTRY</a:t>
            </a:r>
            <a:endParaRPr sz="1400" i="0" u="none" strike="noStrike" cap="none" dirty="0">
              <a:solidFill>
                <a:schemeClr val="dk1"/>
              </a:solidFill>
            </a:endParaRPr>
          </a:p>
        </p:txBody>
      </p:sp>
      <p:pic>
        <p:nvPicPr>
          <p:cNvPr id="151" name="Google Shape;151;p15" descr="A group of people standing in front of a brick building&#10;&#10;Description automatically generated">
            <a:extLst>
              <a:ext uri="{FF2B5EF4-FFF2-40B4-BE49-F238E27FC236}">
                <a16:creationId xmlns:a16="http://schemas.microsoft.com/office/drawing/2014/main" id="{B8AA9AC9-E9A9-84A5-6DB9-31C5948A979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903" t="3502"/>
          <a:stretch/>
        </p:blipFill>
        <p:spPr>
          <a:xfrm>
            <a:off x="887896" y="1880817"/>
            <a:ext cx="3798224" cy="1548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5" descr="A group of people standing in a circle&#10;&#10;Description automatically generated">
            <a:extLst>
              <a:ext uri="{FF2B5EF4-FFF2-40B4-BE49-F238E27FC236}">
                <a16:creationId xmlns:a16="http://schemas.microsoft.com/office/drawing/2014/main" id="{F267ACFC-A591-56C1-FA11-DD090F33006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5114"/>
          <a:stretch/>
        </p:blipFill>
        <p:spPr>
          <a:xfrm>
            <a:off x="4856700" y="1880817"/>
            <a:ext cx="4256865" cy="1988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5" descr="A group of people standing in front of a brick building&#10;&#10;Description automatically generated">
            <a:extLst>
              <a:ext uri="{FF2B5EF4-FFF2-40B4-BE49-F238E27FC236}">
                <a16:creationId xmlns:a16="http://schemas.microsoft.com/office/drawing/2014/main" id="{3D5B8BEE-32D7-1B43-4030-0E8480B333E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17655" r="23304"/>
          <a:stretch/>
        </p:blipFill>
        <p:spPr>
          <a:xfrm>
            <a:off x="887896" y="3631096"/>
            <a:ext cx="3798224" cy="27401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A0E725D-16E1-56C4-D88B-9F3669887B53}"/>
              </a:ext>
            </a:extLst>
          </p:cNvPr>
          <p:cNvGrpSpPr/>
          <p:nvPr/>
        </p:nvGrpSpPr>
        <p:grpSpPr>
          <a:xfrm>
            <a:off x="9186045" y="416247"/>
            <a:ext cx="2887583" cy="6052772"/>
            <a:chOff x="9186045" y="416247"/>
            <a:chExt cx="2887583" cy="6052772"/>
          </a:xfrm>
        </p:grpSpPr>
        <p:pic>
          <p:nvPicPr>
            <p:cNvPr id="3" name="Picture 2" descr="Flag Icons of East African Community | 3D Flags - Animated waving flags of  the world, pictures, icons">
              <a:extLst>
                <a:ext uri="{FF2B5EF4-FFF2-40B4-BE49-F238E27FC236}">
                  <a16:creationId xmlns:a16="http://schemas.microsoft.com/office/drawing/2014/main" id="{D5C55C29-44CE-0971-3483-6080844D7F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9843" y="3300264"/>
              <a:ext cx="2576223" cy="3168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Google Shape;64;p1">
              <a:extLst>
                <a:ext uri="{FF2B5EF4-FFF2-40B4-BE49-F238E27FC236}">
                  <a16:creationId xmlns:a16="http://schemas.microsoft.com/office/drawing/2014/main" id="{48F340C5-DE36-CCA8-BF1F-77DB1CBBA41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395861" y="549749"/>
              <a:ext cx="2467955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E3B9114-6918-BF5C-B975-6BC4C8F0B53D}"/>
                </a:ext>
              </a:extLst>
            </p:cNvPr>
            <p:cNvSpPr/>
            <p:nvPr/>
          </p:nvSpPr>
          <p:spPr>
            <a:xfrm>
              <a:off x="9331007" y="416247"/>
              <a:ext cx="2610018" cy="602550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highlight>
                  <a:srgbClr val="FFFF00"/>
                </a:highlight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A5E6383-D9F3-FF82-9D64-829C35690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9395860" y="1669534"/>
              <a:ext cx="2467956" cy="1543657"/>
            </a:xfrm>
            <a:prstGeom prst="rect">
              <a:avLst/>
            </a:prstGeom>
            <a:effectLst>
              <a:glow>
                <a:schemeClr val="accent1"/>
              </a:glow>
              <a:softEdge rad="1270000"/>
            </a:effectLst>
            <a:scene3d>
              <a:camera prst="orthographicFront"/>
              <a:lightRig rig="threePt" dir="t"/>
            </a:scene3d>
            <a:sp3d>
              <a:bevelT w="596900" prst="artDeco"/>
            </a:sp3d>
          </p:spPr>
        </p:pic>
        <p:sp>
          <p:nvSpPr>
            <p:cNvPr id="13" name="Google Shape;65;p1">
              <a:extLst>
                <a:ext uri="{FF2B5EF4-FFF2-40B4-BE49-F238E27FC236}">
                  <a16:creationId xmlns:a16="http://schemas.microsoft.com/office/drawing/2014/main" id="{09E7B24D-B43D-304B-A7DF-5E0F2973FBD7}"/>
                </a:ext>
              </a:extLst>
            </p:cNvPr>
            <p:cNvSpPr/>
            <p:nvPr/>
          </p:nvSpPr>
          <p:spPr>
            <a:xfrm>
              <a:off x="9347522" y="5124300"/>
              <a:ext cx="2610018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lang="en-US" sz="3600" b="1" i="0" u="none" strike="noStrike" cap="none" dirty="0">
                  <a:solidFill>
                    <a:schemeClr val="dk1"/>
                  </a:solidFill>
                </a:rPr>
                <a:t>East Africa</a:t>
              </a:r>
            </a:p>
          </p:txBody>
        </p:sp>
        <p:sp>
          <p:nvSpPr>
            <p:cNvPr id="14" name="Google Shape;66;p1">
              <a:extLst>
                <a:ext uri="{FF2B5EF4-FFF2-40B4-BE49-F238E27FC236}">
                  <a16:creationId xmlns:a16="http://schemas.microsoft.com/office/drawing/2014/main" id="{824ACFD4-FB37-5A06-8101-7E6FE5E8F477}"/>
                </a:ext>
              </a:extLst>
            </p:cNvPr>
            <p:cNvSpPr/>
            <p:nvPr/>
          </p:nvSpPr>
          <p:spPr>
            <a:xfrm>
              <a:off x="9186045" y="5688038"/>
              <a:ext cx="288758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en-US" sz="3200" dirty="0">
                  <a:solidFill>
                    <a:schemeClr val="dk1"/>
                  </a:solidFill>
                </a:rPr>
                <a:t>May </a:t>
              </a:r>
              <a:r>
                <a:rPr lang="en-US" sz="3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2025</a:t>
              </a:r>
              <a:endParaRPr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85BB6E0-8C37-FE7D-9CA0-3D05C16B350A}"/>
                </a:ext>
              </a:extLst>
            </p:cNvPr>
            <p:cNvSpPr txBox="1"/>
            <p:nvPr/>
          </p:nvSpPr>
          <p:spPr>
            <a:xfrm>
              <a:off x="10058397" y="1113096"/>
              <a:ext cx="1847251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dirty="0">
                  <a:latin typeface="Arial Rounded MT Bold" panose="020F0704030504030204" pitchFamily="34" charset="0"/>
                </a:rPr>
                <a:t>951 West Side Avenue, </a:t>
              </a:r>
            </a:p>
            <a:p>
              <a:pPr algn="ctr"/>
              <a:r>
                <a:rPr lang="en-US" sz="1100" dirty="0">
                  <a:latin typeface="Arial Rounded MT Bold" panose="020F0704030504030204" pitchFamily="34" charset="0"/>
                </a:rPr>
                <a:t>JERSEY CITY, NJ- 07306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B33A50C-4CB1-F179-6FFD-CB3052BE03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56700" y="4002158"/>
            <a:ext cx="4211783" cy="236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3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207">
          <a:extLst>
            <a:ext uri="{FF2B5EF4-FFF2-40B4-BE49-F238E27FC236}">
              <a16:creationId xmlns:a16="http://schemas.microsoft.com/office/drawing/2014/main" id="{0A63C7CE-AD4A-FCAB-3AA3-68C399A2F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e3cbf1f695_0_82">
            <a:extLst>
              <a:ext uri="{FF2B5EF4-FFF2-40B4-BE49-F238E27FC236}">
                <a16:creationId xmlns:a16="http://schemas.microsoft.com/office/drawing/2014/main" id="{4D6B393A-0D64-9196-940D-94B83F5281AC}"/>
              </a:ext>
            </a:extLst>
          </p:cNvPr>
          <p:cNvSpPr txBox="1"/>
          <p:nvPr/>
        </p:nvSpPr>
        <p:spPr>
          <a:xfrm>
            <a:off x="0" y="649173"/>
            <a:ext cx="9289175" cy="572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US" sz="2400" b="1" dirty="0">
                <a:solidFill>
                  <a:schemeClr val="dk1"/>
                </a:solidFill>
              </a:rPr>
              <a:t>Spiritual Growth &amp; Revival</a:t>
            </a:r>
            <a:r>
              <a:rPr lang="en-US" sz="2400" dirty="0">
                <a:solidFill>
                  <a:schemeClr val="dk1"/>
                </a:solidFill>
              </a:rPr>
              <a:t> – Pray for spiritual revival in the churches of Rwanda and Tanzania, that believers may grow in faith and impact their communities.</a:t>
            </a:r>
            <a:endParaRPr sz="2400" dirty="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US" sz="2400" b="1" dirty="0">
                <a:solidFill>
                  <a:schemeClr val="dk1"/>
                </a:solidFill>
              </a:rPr>
              <a:t>Church Ministry &amp; Outreach</a:t>
            </a:r>
            <a:r>
              <a:rPr lang="en-US" sz="2400" dirty="0">
                <a:solidFill>
                  <a:schemeClr val="dk1"/>
                </a:solidFill>
              </a:rPr>
              <a:t> – Pray for the continued success of evangelism efforts, outreach ministries, and the expansion of God’s kingdom in these mission fields.</a:t>
            </a:r>
            <a:endParaRPr sz="2400" dirty="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US" sz="2400" b="1" dirty="0">
                <a:solidFill>
                  <a:schemeClr val="dk1"/>
                </a:solidFill>
              </a:rPr>
              <a:t>New Believers &amp; Baptisms</a:t>
            </a:r>
            <a:r>
              <a:rPr lang="en-US" sz="2400" dirty="0">
                <a:solidFill>
                  <a:schemeClr val="dk1"/>
                </a:solidFill>
              </a:rPr>
              <a:t> – Pray for the </a:t>
            </a:r>
            <a:r>
              <a:rPr lang="en-US" sz="2400" b="1" dirty="0">
                <a:solidFill>
                  <a:schemeClr val="dk1"/>
                </a:solidFill>
              </a:rPr>
              <a:t>individuals who have been baptized</a:t>
            </a:r>
            <a:r>
              <a:rPr lang="en-US" sz="2400" dirty="0">
                <a:solidFill>
                  <a:schemeClr val="dk1"/>
                </a:solidFill>
              </a:rPr>
              <a:t>, that they remain strong in their faith and become active in their churches.</a:t>
            </a:r>
            <a:endParaRPr sz="2400" dirty="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US" sz="2400" b="1" dirty="0">
                <a:solidFill>
                  <a:schemeClr val="dk1"/>
                </a:solidFill>
              </a:rPr>
              <a:t>Mission Fields</a:t>
            </a:r>
            <a:r>
              <a:rPr lang="en-US" sz="2400" dirty="0">
                <a:solidFill>
                  <a:schemeClr val="dk1"/>
                </a:solidFill>
              </a:rPr>
              <a:t> – Pray for the </a:t>
            </a:r>
            <a:r>
              <a:rPr lang="en-US" sz="2400" b="1" dirty="0">
                <a:solidFill>
                  <a:schemeClr val="dk1"/>
                </a:solidFill>
              </a:rPr>
              <a:t>mission fields</a:t>
            </a:r>
            <a:r>
              <a:rPr lang="en-US" sz="2400" dirty="0">
                <a:solidFill>
                  <a:schemeClr val="dk1"/>
                </a:solidFill>
              </a:rPr>
              <a:t> where pastors and church leaders are ministering, that they may bear fruit and bring more souls to Christ.</a:t>
            </a:r>
            <a:endParaRPr sz="2400" dirty="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US" sz="2400" b="1" dirty="0">
                <a:solidFill>
                  <a:schemeClr val="dk1"/>
                </a:solidFill>
              </a:rPr>
              <a:t>Strength for Pastors</a:t>
            </a:r>
            <a:r>
              <a:rPr lang="en-US" sz="2400" dirty="0">
                <a:solidFill>
                  <a:schemeClr val="dk1"/>
                </a:solidFill>
              </a:rPr>
              <a:t> – Pray for the </a:t>
            </a:r>
            <a:r>
              <a:rPr lang="en-US" sz="2400" b="1" dirty="0">
                <a:solidFill>
                  <a:schemeClr val="dk1"/>
                </a:solidFill>
              </a:rPr>
              <a:t>43 pastors</a:t>
            </a:r>
            <a:r>
              <a:rPr lang="en-US" sz="2400" dirty="0">
                <a:solidFill>
                  <a:schemeClr val="dk1"/>
                </a:solidFill>
              </a:rPr>
              <a:t> who are working in these areas, that they remain encouraged and steadfast in their ministry.</a:t>
            </a:r>
            <a:endParaRPr sz="2400" dirty="0">
              <a:solidFill>
                <a:schemeClr val="dk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3F545AC-5060-324E-20E0-DAA34F278611}"/>
              </a:ext>
            </a:extLst>
          </p:cNvPr>
          <p:cNvGrpSpPr/>
          <p:nvPr/>
        </p:nvGrpSpPr>
        <p:grpSpPr>
          <a:xfrm>
            <a:off x="9186045" y="416247"/>
            <a:ext cx="2887583" cy="6052772"/>
            <a:chOff x="9186045" y="416247"/>
            <a:chExt cx="2887583" cy="6052772"/>
          </a:xfrm>
        </p:grpSpPr>
        <p:pic>
          <p:nvPicPr>
            <p:cNvPr id="6" name="Picture 2" descr="Flag Icons of East African Community | 3D Flags - Animated waving flags of  the world, pictures, icons">
              <a:extLst>
                <a:ext uri="{FF2B5EF4-FFF2-40B4-BE49-F238E27FC236}">
                  <a16:creationId xmlns:a16="http://schemas.microsoft.com/office/drawing/2014/main" id="{997441C2-2D06-9083-3C5E-8C5E088593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9843" y="3300264"/>
              <a:ext cx="2576223" cy="3168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Google Shape;64;p1">
              <a:extLst>
                <a:ext uri="{FF2B5EF4-FFF2-40B4-BE49-F238E27FC236}">
                  <a16:creationId xmlns:a16="http://schemas.microsoft.com/office/drawing/2014/main" id="{1CDC7407-1963-72D4-9F28-9070D06361A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395861" y="549749"/>
              <a:ext cx="2467955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C9931B1-E4F5-22A5-CD65-034C3E6CE587}"/>
                </a:ext>
              </a:extLst>
            </p:cNvPr>
            <p:cNvSpPr/>
            <p:nvPr/>
          </p:nvSpPr>
          <p:spPr>
            <a:xfrm>
              <a:off x="9331007" y="416247"/>
              <a:ext cx="2610018" cy="602550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highlight>
                  <a:srgbClr val="FFFF00"/>
                </a:highlight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FDBE7B9-FC3A-86B2-85A2-BFA94F43A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9395860" y="1669534"/>
              <a:ext cx="2467956" cy="1543657"/>
            </a:xfrm>
            <a:prstGeom prst="rect">
              <a:avLst/>
            </a:prstGeom>
            <a:effectLst>
              <a:glow>
                <a:schemeClr val="accent1"/>
              </a:glow>
              <a:softEdge rad="1270000"/>
            </a:effectLst>
            <a:scene3d>
              <a:camera prst="orthographicFront"/>
              <a:lightRig rig="threePt" dir="t"/>
            </a:scene3d>
            <a:sp3d>
              <a:bevelT w="596900" prst="artDeco"/>
            </a:sp3d>
          </p:spPr>
        </p:pic>
        <p:sp>
          <p:nvSpPr>
            <p:cNvPr id="10" name="Google Shape;65;p1">
              <a:extLst>
                <a:ext uri="{FF2B5EF4-FFF2-40B4-BE49-F238E27FC236}">
                  <a16:creationId xmlns:a16="http://schemas.microsoft.com/office/drawing/2014/main" id="{9B599984-B9C8-B928-A204-2CF564865569}"/>
                </a:ext>
              </a:extLst>
            </p:cNvPr>
            <p:cNvSpPr/>
            <p:nvPr/>
          </p:nvSpPr>
          <p:spPr>
            <a:xfrm>
              <a:off x="9347522" y="5124300"/>
              <a:ext cx="2610018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lang="en-US" sz="3600" b="1" i="0" u="none" strike="noStrike" cap="none" dirty="0">
                  <a:solidFill>
                    <a:schemeClr val="dk1"/>
                  </a:solidFill>
                </a:rPr>
                <a:t>East Africa</a:t>
              </a:r>
            </a:p>
          </p:txBody>
        </p:sp>
        <p:sp>
          <p:nvSpPr>
            <p:cNvPr id="14" name="Google Shape;66;p1">
              <a:extLst>
                <a:ext uri="{FF2B5EF4-FFF2-40B4-BE49-F238E27FC236}">
                  <a16:creationId xmlns:a16="http://schemas.microsoft.com/office/drawing/2014/main" id="{11C9CA89-2368-9885-1201-1764A74AADEE}"/>
                </a:ext>
              </a:extLst>
            </p:cNvPr>
            <p:cNvSpPr/>
            <p:nvPr/>
          </p:nvSpPr>
          <p:spPr>
            <a:xfrm>
              <a:off x="9186045" y="5688038"/>
              <a:ext cx="288758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en-US" sz="3200" dirty="0">
                  <a:solidFill>
                    <a:schemeClr val="dk1"/>
                  </a:solidFill>
                </a:rPr>
                <a:t>May </a:t>
              </a:r>
              <a:r>
                <a:rPr lang="en-US" sz="3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2025</a:t>
              </a:r>
              <a:endParaRPr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538925-2937-0B66-1CC0-F4575CEAD21A}"/>
                </a:ext>
              </a:extLst>
            </p:cNvPr>
            <p:cNvSpPr txBox="1"/>
            <p:nvPr/>
          </p:nvSpPr>
          <p:spPr>
            <a:xfrm>
              <a:off x="10058397" y="1113096"/>
              <a:ext cx="1847251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dirty="0">
                  <a:latin typeface="Arial Rounded MT Bold" panose="020F0704030504030204" pitchFamily="34" charset="0"/>
                </a:rPr>
                <a:t>951 West Side Avenue, </a:t>
              </a:r>
            </a:p>
            <a:p>
              <a:pPr algn="ctr"/>
              <a:r>
                <a:rPr lang="en-US" sz="1100" dirty="0">
                  <a:latin typeface="Arial Rounded MT Bold" panose="020F0704030504030204" pitchFamily="34" charset="0"/>
                </a:rPr>
                <a:t>JERSEY CITY, NJ- 07306</a:t>
              </a:r>
            </a:p>
          </p:txBody>
        </p:sp>
      </p:grpSp>
      <p:pic>
        <p:nvPicPr>
          <p:cNvPr id="1028" name="Picture 4" descr="12am to 3am Prayer Points">
            <a:extLst>
              <a:ext uri="{FF2B5EF4-FFF2-40B4-BE49-F238E27FC236}">
                <a16:creationId xmlns:a16="http://schemas.microsoft.com/office/drawing/2014/main" id="{8D3ACFBF-6DA8-0673-EF00-CC97A41A35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6" t="75774" r="5740"/>
          <a:stretch/>
        </p:blipFill>
        <p:spPr bwMode="auto">
          <a:xfrm>
            <a:off x="4067504" y="60483"/>
            <a:ext cx="2207172" cy="55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09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207">
          <a:extLst>
            <a:ext uri="{FF2B5EF4-FFF2-40B4-BE49-F238E27FC236}">
              <a16:creationId xmlns:a16="http://schemas.microsoft.com/office/drawing/2014/main" id="{03E764D6-5BFF-869B-95FF-B70A6D58B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e3cbf1f695_0_82">
            <a:extLst>
              <a:ext uri="{FF2B5EF4-FFF2-40B4-BE49-F238E27FC236}">
                <a16:creationId xmlns:a16="http://schemas.microsoft.com/office/drawing/2014/main" id="{6A154742-93EA-612E-5C7A-C6EDBAD293F4}"/>
              </a:ext>
            </a:extLst>
          </p:cNvPr>
          <p:cNvSpPr txBox="1"/>
          <p:nvPr/>
        </p:nvSpPr>
        <p:spPr>
          <a:xfrm>
            <a:off x="0" y="649173"/>
            <a:ext cx="9289175" cy="4616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endParaRPr sz="2400" dirty="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US" sz="2400" b="1" dirty="0">
                <a:solidFill>
                  <a:schemeClr val="dk1"/>
                </a:solidFill>
              </a:rPr>
              <a:t>New </a:t>
            </a:r>
            <a:r>
              <a:rPr lang="en-US" sz="2400" b="1" dirty="0" err="1">
                <a:solidFill>
                  <a:schemeClr val="dk1"/>
                </a:solidFill>
              </a:rPr>
              <a:t>Churcg</a:t>
            </a:r>
            <a:r>
              <a:rPr lang="en-US" sz="2400" b="1" dirty="0">
                <a:solidFill>
                  <a:schemeClr val="dk1"/>
                </a:solidFill>
              </a:rPr>
              <a:t> </a:t>
            </a:r>
            <a:r>
              <a:rPr lang="en-US" sz="2400" dirty="0">
                <a:solidFill>
                  <a:schemeClr val="dk1"/>
                </a:solidFill>
              </a:rPr>
              <a:t>– Pray for</a:t>
            </a:r>
            <a:r>
              <a:rPr lang="en-US" sz="2400" b="1" dirty="0">
                <a:solidFill>
                  <a:schemeClr val="dk1"/>
                </a:solidFill>
              </a:rPr>
              <a:t> established new churches</a:t>
            </a:r>
            <a:r>
              <a:rPr lang="en-US" sz="2400" dirty="0">
                <a:solidFill>
                  <a:schemeClr val="dk1"/>
                </a:solidFill>
              </a:rPr>
              <a:t>, and their other needs.</a:t>
            </a:r>
            <a:endParaRPr sz="2400" dirty="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US" sz="2400" b="1" dirty="0">
                <a:solidFill>
                  <a:schemeClr val="dk1"/>
                </a:solidFill>
              </a:rPr>
              <a:t>Pastor Support</a:t>
            </a:r>
            <a:r>
              <a:rPr lang="en-US" sz="2400" dirty="0">
                <a:solidFill>
                  <a:schemeClr val="dk1"/>
                </a:solidFill>
              </a:rPr>
              <a:t> – Pray for </a:t>
            </a:r>
            <a:r>
              <a:rPr lang="en-US" sz="2400" b="1" dirty="0">
                <a:solidFill>
                  <a:schemeClr val="dk1"/>
                </a:solidFill>
              </a:rPr>
              <a:t>consistent monthly support ($30-$40 per pastor)</a:t>
            </a:r>
            <a:r>
              <a:rPr lang="en-US" sz="2400" dirty="0">
                <a:solidFill>
                  <a:schemeClr val="dk1"/>
                </a:solidFill>
              </a:rPr>
              <a:t> so that they can continue ministering effectively.</a:t>
            </a:r>
            <a:endParaRPr sz="2400" dirty="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US" sz="2400" b="1" dirty="0">
                <a:solidFill>
                  <a:schemeClr val="dk1"/>
                </a:solidFill>
              </a:rPr>
              <a:t>People Support</a:t>
            </a:r>
            <a:r>
              <a:rPr lang="en-US" sz="2400" dirty="0">
                <a:solidFill>
                  <a:schemeClr val="dk1"/>
                </a:solidFill>
              </a:rPr>
              <a:t> – Pray for provisions to help the needy, with at least </a:t>
            </a:r>
            <a:r>
              <a:rPr lang="en-US" sz="2400" b="1" dirty="0">
                <a:solidFill>
                  <a:schemeClr val="dk1"/>
                </a:solidFill>
              </a:rPr>
              <a:t>$10 per month per person</a:t>
            </a:r>
            <a:r>
              <a:rPr lang="en-US" sz="2400" dirty="0">
                <a:solidFill>
                  <a:schemeClr val="dk1"/>
                </a:solidFill>
              </a:rPr>
              <a:t> to sustain basic necessities for struggling families.</a:t>
            </a:r>
            <a:endParaRPr sz="2400" dirty="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US" sz="2400" b="1" dirty="0">
                <a:solidFill>
                  <a:schemeClr val="dk1"/>
                </a:solidFill>
              </a:rPr>
              <a:t>Provision for Ministry Resources</a:t>
            </a:r>
            <a:r>
              <a:rPr lang="en-US" sz="2400" dirty="0">
                <a:solidFill>
                  <a:schemeClr val="dk1"/>
                </a:solidFill>
              </a:rPr>
              <a:t> – Pray for continued funding to supply Bibles, training materials, and other resources needed for effective evangelism.</a:t>
            </a:r>
            <a:endParaRPr sz="2400" dirty="0">
              <a:solidFill>
                <a:schemeClr val="dk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3994479-45C3-FA30-788B-B248EF4A12D0}"/>
              </a:ext>
            </a:extLst>
          </p:cNvPr>
          <p:cNvGrpSpPr/>
          <p:nvPr/>
        </p:nvGrpSpPr>
        <p:grpSpPr>
          <a:xfrm>
            <a:off x="9186045" y="416247"/>
            <a:ext cx="2887583" cy="6052772"/>
            <a:chOff x="9186045" y="416247"/>
            <a:chExt cx="2887583" cy="6052772"/>
          </a:xfrm>
        </p:grpSpPr>
        <p:pic>
          <p:nvPicPr>
            <p:cNvPr id="6" name="Picture 2" descr="Flag Icons of East African Community | 3D Flags - Animated waving flags of  the world, pictures, icons">
              <a:extLst>
                <a:ext uri="{FF2B5EF4-FFF2-40B4-BE49-F238E27FC236}">
                  <a16:creationId xmlns:a16="http://schemas.microsoft.com/office/drawing/2014/main" id="{18DA410A-4280-0C64-53DD-D561A18057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9843" y="3300264"/>
              <a:ext cx="2576223" cy="3168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Google Shape;64;p1">
              <a:extLst>
                <a:ext uri="{FF2B5EF4-FFF2-40B4-BE49-F238E27FC236}">
                  <a16:creationId xmlns:a16="http://schemas.microsoft.com/office/drawing/2014/main" id="{D88F8CF6-6121-9785-5D3D-AD8342C9A94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395861" y="549749"/>
              <a:ext cx="2467955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09CC47-F124-9B45-8782-CEE93FE014DA}"/>
                </a:ext>
              </a:extLst>
            </p:cNvPr>
            <p:cNvSpPr/>
            <p:nvPr/>
          </p:nvSpPr>
          <p:spPr>
            <a:xfrm>
              <a:off x="9331007" y="416247"/>
              <a:ext cx="2610018" cy="602550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highlight>
                  <a:srgbClr val="FFFF00"/>
                </a:highlight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65C932A-AD2A-E05E-2B24-18FC5973E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9395860" y="1669534"/>
              <a:ext cx="2467956" cy="1543657"/>
            </a:xfrm>
            <a:prstGeom prst="rect">
              <a:avLst/>
            </a:prstGeom>
            <a:effectLst>
              <a:glow>
                <a:schemeClr val="accent1"/>
              </a:glow>
              <a:softEdge rad="1270000"/>
            </a:effectLst>
            <a:scene3d>
              <a:camera prst="orthographicFront"/>
              <a:lightRig rig="threePt" dir="t"/>
            </a:scene3d>
            <a:sp3d>
              <a:bevelT w="596900" prst="artDeco"/>
            </a:sp3d>
          </p:spPr>
        </p:pic>
        <p:sp>
          <p:nvSpPr>
            <p:cNvPr id="10" name="Google Shape;65;p1">
              <a:extLst>
                <a:ext uri="{FF2B5EF4-FFF2-40B4-BE49-F238E27FC236}">
                  <a16:creationId xmlns:a16="http://schemas.microsoft.com/office/drawing/2014/main" id="{10CC174F-77D1-7EC6-31F1-6FAD78722D31}"/>
                </a:ext>
              </a:extLst>
            </p:cNvPr>
            <p:cNvSpPr/>
            <p:nvPr/>
          </p:nvSpPr>
          <p:spPr>
            <a:xfrm>
              <a:off x="9347522" y="5124300"/>
              <a:ext cx="2610018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lang="en-US" sz="3600" b="1" i="0" u="none" strike="noStrike" cap="none" dirty="0">
                  <a:solidFill>
                    <a:schemeClr val="dk1"/>
                  </a:solidFill>
                </a:rPr>
                <a:t>East Africa</a:t>
              </a:r>
            </a:p>
          </p:txBody>
        </p:sp>
        <p:sp>
          <p:nvSpPr>
            <p:cNvPr id="14" name="Google Shape;66;p1">
              <a:extLst>
                <a:ext uri="{FF2B5EF4-FFF2-40B4-BE49-F238E27FC236}">
                  <a16:creationId xmlns:a16="http://schemas.microsoft.com/office/drawing/2014/main" id="{6329B5F1-6B21-4EC1-0F96-433E0925DBA9}"/>
                </a:ext>
              </a:extLst>
            </p:cNvPr>
            <p:cNvSpPr/>
            <p:nvPr/>
          </p:nvSpPr>
          <p:spPr>
            <a:xfrm>
              <a:off x="9186045" y="5688038"/>
              <a:ext cx="288758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en-US" sz="3200" dirty="0">
                  <a:solidFill>
                    <a:schemeClr val="dk1"/>
                  </a:solidFill>
                </a:rPr>
                <a:t>May </a:t>
              </a:r>
              <a:r>
                <a:rPr lang="en-US" sz="3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2025</a:t>
              </a:r>
              <a:endParaRPr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4A91D25-5FAB-B304-40D3-6C87DFDBA124}"/>
                </a:ext>
              </a:extLst>
            </p:cNvPr>
            <p:cNvSpPr txBox="1"/>
            <p:nvPr/>
          </p:nvSpPr>
          <p:spPr>
            <a:xfrm>
              <a:off x="10058397" y="1113096"/>
              <a:ext cx="1847251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dirty="0">
                  <a:latin typeface="Arial Rounded MT Bold" panose="020F0704030504030204" pitchFamily="34" charset="0"/>
                </a:rPr>
                <a:t>951 West Side Avenue, </a:t>
              </a:r>
            </a:p>
            <a:p>
              <a:pPr algn="ctr"/>
              <a:r>
                <a:rPr lang="en-US" sz="1100" dirty="0">
                  <a:latin typeface="Arial Rounded MT Bold" panose="020F0704030504030204" pitchFamily="34" charset="0"/>
                </a:rPr>
                <a:t>JERSEY CITY, NJ- 07306</a:t>
              </a:r>
            </a:p>
          </p:txBody>
        </p:sp>
      </p:grpSp>
      <p:pic>
        <p:nvPicPr>
          <p:cNvPr id="1028" name="Picture 4" descr="12am to 3am Prayer Points">
            <a:extLst>
              <a:ext uri="{FF2B5EF4-FFF2-40B4-BE49-F238E27FC236}">
                <a16:creationId xmlns:a16="http://schemas.microsoft.com/office/drawing/2014/main" id="{2E8116FD-E122-4823-A8E6-8B2135DDF4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6" t="75774" r="5740"/>
          <a:stretch/>
        </p:blipFill>
        <p:spPr bwMode="auto">
          <a:xfrm>
            <a:off x="4067504" y="60483"/>
            <a:ext cx="2207172" cy="55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79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9;p15">
            <a:extLst>
              <a:ext uri="{FF2B5EF4-FFF2-40B4-BE49-F238E27FC236}">
                <a16:creationId xmlns:a16="http://schemas.microsoft.com/office/drawing/2014/main" id="{AD07A8EB-2615-9ABA-E812-0166900AFCDD}"/>
              </a:ext>
            </a:extLst>
          </p:cNvPr>
          <p:cNvSpPr/>
          <p:nvPr/>
        </p:nvSpPr>
        <p:spPr>
          <a:xfrm>
            <a:off x="2245012" y="260885"/>
            <a:ext cx="4745615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dk1"/>
                </a:solidFill>
              </a:rPr>
              <a:t>NEW CHURCH</a:t>
            </a:r>
            <a:endParaRPr sz="1400" i="0" u="none" strike="noStrike" cap="none" dirty="0">
              <a:solidFill>
                <a:schemeClr val="dk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749D6C-D749-6E6E-037F-62250D403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95" y="1451111"/>
            <a:ext cx="3580021" cy="26783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C04943-C6C4-2D4F-AEF0-A056BB8E4290}"/>
              </a:ext>
            </a:extLst>
          </p:cNvPr>
          <p:cNvSpPr txBox="1"/>
          <p:nvPr/>
        </p:nvSpPr>
        <p:spPr>
          <a:xfrm>
            <a:off x="1865373" y="1043063"/>
            <a:ext cx="1261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/>
              <a:t>Kayanga</a:t>
            </a:r>
            <a:endParaRPr lang="en-US" sz="18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0500F3-577D-44F1-66CC-018B6C5AB7FB}"/>
              </a:ext>
            </a:extLst>
          </p:cNvPr>
          <p:cNvGrpSpPr/>
          <p:nvPr/>
        </p:nvGrpSpPr>
        <p:grpSpPr>
          <a:xfrm>
            <a:off x="9186045" y="416247"/>
            <a:ext cx="2887583" cy="6052772"/>
            <a:chOff x="9186045" y="416247"/>
            <a:chExt cx="2887583" cy="6052772"/>
          </a:xfrm>
        </p:grpSpPr>
        <p:pic>
          <p:nvPicPr>
            <p:cNvPr id="7" name="Picture 6" descr="Flag Icons of East African Community | 3D Flags - Animated waving flags of  the world, pictures, icons">
              <a:extLst>
                <a:ext uri="{FF2B5EF4-FFF2-40B4-BE49-F238E27FC236}">
                  <a16:creationId xmlns:a16="http://schemas.microsoft.com/office/drawing/2014/main" id="{9C4B7D9F-CD14-358B-AB98-71BA61D346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9843" y="3300264"/>
              <a:ext cx="2576223" cy="3168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Google Shape;64;p1">
              <a:extLst>
                <a:ext uri="{FF2B5EF4-FFF2-40B4-BE49-F238E27FC236}">
                  <a16:creationId xmlns:a16="http://schemas.microsoft.com/office/drawing/2014/main" id="{CCFB7AA2-DC46-27A2-4222-30702E4FBF6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395861" y="549749"/>
              <a:ext cx="2467955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Rectangle: Rounded Corners 10">
              <a:extLst>
                <a:ext uri="{FF2B5EF4-FFF2-40B4-BE49-F238E27FC236}">
                  <a16:creationId xmlns:a16="http://schemas.microsoft.com/office/drawing/2014/main" id="{D816EB30-D652-4B91-A112-7B2EFA755B79}"/>
                </a:ext>
              </a:extLst>
            </p:cNvPr>
            <p:cNvSpPr/>
            <p:nvPr/>
          </p:nvSpPr>
          <p:spPr>
            <a:xfrm>
              <a:off x="9331007" y="416247"/>
              <a:ext cx="2610018" cy="602550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highlight>
                  <a:srgbClr val="FFFF00"/>
                </a:highlight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8B19011-C959-DA5F-92B5-7DE9FE592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9395860" y="1669534"/>
              <a:ext cx="2467956" cy="1543657"/>
            </a:xfrm>
            <a:prstGeom prst="rect">
              <a:avLst/>
            </a:prstGeom>
            <a:effectLst>
              <a:glow>
                <a:schemeClr val="accent1"/>
              </a:glow>
              <a:softEdge rad="1270000"/>
            </a:effectLst>
            <a:scene3d>
              <a:camera prst="orthographicFront"/>
              <a:lightRig rig="threePt" dir="t"/>
            </a:scene3d>
            <a:sp3d>
              <a:bevelT w="596900" prst="artDeco"/>
            </a:sp3d>
          </p:spPr>
        </p:pic>
        <p:sp>
          <p:nvSpPr>
            <p:cNvPr id="11" name="Google Shape;65;p1">
              <a:extLst>
                <a:ext uri="{FF2B5EF4-FFF2-40B4-BE49-F238E27FC236}">
                  <a16:creationId xmlns:a16="http://schemas.microsoft.com/office/drawing/2014/main" id="{6A0CD55B-E532-146E-5BCE-D34469941CA1}"/>
                </a:ext>
              </a:extLst>
            </p:cNvPr>
            <p:cNvSpPr/>
            <p:nvPr/>
          </p:nvSpPr>
          <p:spPr>
            <a:xfrm>
              <a:off x="9347522" y="5124300"/>
              <a:ext cx="2610018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lang="en-US" sz="3600" b="1" i="0" u="none" strike="noStrike" cap="none" dirty="0">
                  <a:solidFill>
                    <a:schemeClr val="dk1"/>
                  </a:solidFill>
                </a:rPr>
                <a:t>East Africa</a:t>
              </a:r>
            </a:p>
          </p:txBody>
        </p:sp>
        <p:sp>
          <p:nvSpPr>
            <p:cNvPr id="12" name="Google Shape;66;p1">
              <a:extLst>
                <a:ext uri="{FF2B5EF4-FFF2-40B4-BE49-F238E27FC236}">
                  <a16:creationId xmlns:a16="http://schemas.microsoft.com/office/drawing/2014/main" id="{0F461747-854E-5E8D-6D84-6296B2F265B6}"/>
                </a:ext>
              </a:extLst>
            </p:cNvPr>
            <p:cNvSpPr/>
            <p:nvPr/>
          </p:nvSpPr>
          <p:spPr>
            <a:xfrm>
              <a:off x="9186045" y="5688038"/>
              <a:ext cx="288758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en-US" sz="3200" dirty="0">
                  <a:solidFill>
                    <a:schemeClr val="dk1"/>
                  </a:solidFill>
                </a:rPr>
                <a:t>May </a:t>
              </a:r>
              <a:r>
                <a:rPr lang="en-US" sz="3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2025</a:t>
              </a:r>
              <a:endParaRPr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FEB860A-1E0B-6E54-7489-A498AB3154A0}"/>
                </a:ext>
              </a:extLst>
            </p:cNvPr>
            <p:cNvSpPr txBox="1"/>
            <p:nvPr/>
          </p:nvSpPr>
          <p:spPr>
            <a:xfrm>
              <a:off x="10058397" y="1113096"/>
              <a:ext cx="1847251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dirty="0">
                  <a:latin typeface="Arial Rounded MT Bold" panose="020F0704030504030204" pitchFamily="34" charset="0"/>
                </a:rPr>
                <a:t>951 West Side Avenue, </a:t>
              </a:r>
            </a:p>
            <a:p>
              <a:pPr algn="ctr"/>
              <a:r>
                <a:rPr lang="en-US" sz="1100" dirty="0">
                  <a:latin typeface="Arial Rounded MT Bold" panose="020F0704030504030204" pitchFamily="34" charset="0"/>
                </a:rPr>
                <a:t>JERSEY CITY, NJ- 07306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33FEB6F-4B75-0729-40B6-249B341EFA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4584" y="1468841"/>
            <a:ext cx="4745615" cy="26606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5F2FD5-EF40-DE0E-3188-B4925A82D2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8073" y="4280440"/>
            <a:ext cx="4620738" cy="216131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A2ABE22-8324-F9CE-3C1E-71339BDC5BDE}"/>
              </a:ext>
            </a:extLst>
          </p:cNvPr>
          <p:cNvSpPr txBox="1"/>
          <p:nvPr/>
        </p:nvSpPr>
        <p:spPr>
          <a:xfrm>
            <a:off x="5872398" y="1062581"/>
            <a:ext cx="253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/>
              <a:t>Kakonko</a:t>
            </a:r>
            <a:r>
              <a:rPr lang="en-US" sz="1800" b="1" dirty="0"/>
              <a:t> Church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C600DD-B755-4C7F-6C61-A23DC868C242}"/>
              </a:ext>
            </a:extLst>
          </p:cNvPr>
          <p:cNvSpPr txBox="1"/>
          <p:nvPr/>
        </p:nvSpPr>
        <p:spPr>
          <a:xfrm>
            <a:off x="6277647" y="5176430"/>
            <a:ext cx="253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/>
              <a:t>Kakonko</a:t>
            </a:r>
            <a:r>
              <a:rPr lang="en-US" sz="1800" b="1" dirty="0"/>
              <a:t> Church 2</a:t>
            </a:r>
          </a:p>
        </p:txBody>
      </p:sp>
    </p:spTree>
    <p:extLst>
      <p:ext uri="{BB962C8B-B14F-4D97-AF65-F5344CB8AC3E}">
        <p14:creationId xmlns:p14="http://schemas.microsoft.com/office/powerpoint/2010/main" val="3056079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86">
          <a:extLst>
            <a:ext uri="{FF2B5EF4-FFF2-40B4-BE49-F238E27FC236}">
              <a16:creationId xmlns:a16="http://schemas.microsoft.com/office/drawing/2014/main" id="{F1A82D96-F256-5B1E-A90D-435274C84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">
            <a:extLst>
              <a:ext uri="{FF2B5EF4-FFF2-40B4-BE49-F238E27FC236}">
                <a16:creationId xmlns:a16="http://schemas.microsoft.com/office/drawing/2014/main" id="{C4716849-9AD3-4FA3-1B77-B8A4A13E21DE}"/>
              </a:ext>
            </a:extLst>
          </p:cNvPr>
          <p:cNvSpPr/>
          <p:nvPr/>
        </p:nvSpPr>
        <p:spPr>
          <a:xfrm>
            <a:off x="4037012" y="2378500"/>
            <a:ext cx="95090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42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3">
            <a:extLst>
              <a:ext uri="{FF2B5EF4-FFF2-40B4-BE49-F238E27FC236}">
                <a16:creationId xmlns:a16="http://schemas.microsoft.com/office/drawing/2014/main" id="{21E392A9-2BEF-F2A3-33B5-84C3374C5DB8}"/>
              </a:ext>
            </a:extLst>
          </p:cNvPr>
          <p:cNvSpPr/>
          <p:nvPr/>
        </p:nvSpPr>
        <p:spPr>
          <a:xfrm>
            <a:off x="9380607" y="2442001"/>
            <a:ext cx="95090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3">
            <a:extLst>
              <a:ext uri="{FF2B5EF4-FFF2-40B4-BE49-F238E27FC236}">
                <a16:creationId xmlns:a16="http://schemas.microsoft.com/office/drawing/2014/main" id="{E7FB57B8-0275-D5EF-D06C-7152E1DDC249}"/>
              </a:ext>
            </a:extLst>
          </p:cNvPr>
          <p:cNvSpPr/>
          <p:nvPr/>
        </p:nvSpPr>
        <p:spPr>
          <a:xfrm>
            <a:off x="3926702" y="3898280"/>
            <a:ext cx="14819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242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3">
            <a:extLst>
              <a:ext uri="{FF2B5EF4-FFF2-40B4-BE49-F238E27FC236}">
                <a16:creationId xmlns:a16="http://schemas.microsoft.com/office/drawing/2014/main" id="{CF71068A-F00C-C77B-8218-724D732D99BF}"/>
              </a:ext>
            </a:extLst>
          </p:cNvPr>
          <p:cNvSpPr/>
          <p:nvPr/>
        </p:nvSpPr>
        <p:spPr>
          <a:xfrm>
            <a:off x="3771507" y="5306943"/>
            <a:ext cx="14819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3">
            <a:extLst>
              <a:ext uri="{FF2B5EF4-FFF2-40B4-BE49-F238E27FC236}">
                <a16:creationId xmlns:a16="http://schemas.microsoft.com/office/drawing/2014/main" id="{EF3DA0FB-6682-925E-4277-A6CA50CB5EB4}"/>
              </a:ext>
            </a:extLst>
          </p:cNvPr>
          <p:cNvSpPr/>
          <p:nvPr/>
        </p:nvSpPr>
        <p:spPr>
          <a:xfrm>
            <a:off x="8886110" y="5306943"/>
            <a:ext cx="14819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3">
            <a:extLst>
              <a:ext uri="{FF2B5EF4-FFF2-40B4-BE49-F238E27FC236}">
                <a16:creationId xmlns:a16="http://schemas.microsoft.com/office/drawing/2014/main" id="{B972433E-21B7-3CFF-1478-948CA3B72EBC}"/>
              </a:ext>
            </a:extLst>
          </p:cNvPr>
          <p:cNvSpPr/>
          <p:nvPr/>
        </p:nvSpPr>
        <p:spPr>
          <a:xfrm>
            <a:off x="8886110" y="3898280"/>
            <a:ext cx="14819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ADLaM Display"/>
                <a:ea typeface="ADLaM Display"/>
                <a:cs typeface="ADLaM Display"/>
                <a:sym typeface="ADLaM Display"/>
              </a:rPr>
              <a:t>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3">
            <a:extLst>
              <a:ext uri="{FF2B5EF4-FFF2-40B4-BE49-F238E27FC236}">
                <a16:creationId xmlns:a16="http://schemas.microsoft.com/office/drawing/2014/main" id="{12EF8BA3-FF9C-C2C6-DFFF-3AD91BF5AEBF}"/>
              </a:ext>
            </a:extLst>
          </p:cNvPr>
          <p:cNvSpPr txBox="1"/>
          <p:nvPr/>
        </p:nvSpPr>
        <p:spPr>
          <a:xfrm>
            <a:off x="1742526" y="172709"/>
            <a:ext cx="58350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dk1"/>
                </a:solidFill>
              </a:rPr>
              <a:t>BAPTISM</a:t>
            </a:r>
            <a:endParaRPr sz="4800" b="1" dirty="0">
              <a:solidFill>
                <a:schemeClr val="dk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DB9EA11-A4D4-992D-37B5-6FAE5AE14D21}"/>
              </a:ext>
            </a:extLst>
          </p:cNvPr>
          <p:cNvGrpSpPr/>
          <p:nvPr/>
        </p:nvGrpSpPr>
        <p:grpSpPr>
          <a:xfrm>
            <a:off x="9186045" y="416247"/>
            <a:ext cx="2887583" cy="6052772"/>
            <a:chOff x="9186045" y="416247"/>
            <a:chExt cx="2887583" cy="6052772"/>
          </a:xfrm>
        </p:grpSpPr>
        <p:pic>
          <p:nvPicPr>
            <p:cNvPr id="3" name="Picture 2" descr="Flag Icons of East African Community | 3D Flags - Animated waving flags of  the world, pictures, icons">
              <a:extLst>
                <a:ext uri="{FF2B5EF4-FFF2-40B4-BE49-F238E27FC236}">
                  <a16:creationId xmlns:a16="http://schemas.microsoft.com/office/drawing/2014/main" id="{4BDC8F80-B345-7587-C91C-3FA63F2EB0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9843" y="3300264"/>
              <a:ext cx="2576223" cy="3168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Google Shape;64;p1">
              <a:extLst>
                <a:ext uri="{FF2B5EF4-FFF2-40B4-BE49-F238E27FC236}">
                  <a16:creationId xmlns:a16="http://schemas.microsoft.com/office/drawing/2014/main" id="{8E569A24-FA3E-8DFD-BCE6-BB1BE5AB981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395861" y="549749"/>
              <a:ext cx="2467955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244ECA6-870C-FB1F-AED0-540D6E39EF8F}"/>
                </a:ext>
              </a:extLst>
            </p:cNvPr>
            <p:cNvSpPr/>
            <p:nvPr/>
          </p:nvSpPr>
          <p:spPr>
            <a:xfrm>
              <a:off x="9331007" y="416247"/>
              <a:ext cx="2610018" cy="602550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highlight>
                  <a:srgbClr val="FFFF00"/>
                </a:highlight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06EE44-0181-0EB4-166B-EDBA48AA6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9395860" y="1669534"/>
              <a:ext cx="2467956" cy="1543657"/>
            </a:xfrm>
            <a:prstGeom prst="rect">
              <a:avLst/>
            </a:prstGeom>
            <a:effectLst>
              <a:glow>
                <a:schemeClr val="accent1"/>
              </a:glow>
              <a:softEdge rad="1270000"/>
            </a:effectLst>
            <a:scene3d>
              <a:camera prst="orthographicFront"/>
              <a:lightRig rig="threePt" dir="t"/>
            </a:scene3d>
            <a:sp3d>
              <a:bevelT w="596900" prst="artDeco"/>
            </a:sp3d>
          </p:spPr>
        </p:pic>
        <p:sp>
          <p:nvSpPr>
            <p:cNvPr id="14" name="Google Shape;65;p1">
              <a:extLst>
                <a:ext uri="{FF2B5EF4-FFF2-40B4-BE49-F238E27FC236}">
                  <a16:creationId xmlns:a16="http://schemas.microsoft.com/office/drawing/2014/main" id="{69434376-8940-2F83-3DCD-FDD15151CA90}"/>
                </a:ext>
              </a:extLst>
            </p:cNvPr>
            <p:cNvSpPr/>
            <p:nvPr/>
          </p:nvSpPr>
          <p:spPr>
            <a:xfrm>
              <a:off x="9347522" y="5124300"/>
              <a:ext cx="2610018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lang="en-US" sz="3600" b="1" i="0" u="none" strike="noStrike" cap="none" dirty="0">
                  <a:solidFill>
                    <a:schemeClr val="dk1"/>
                  </a:solidFill>
                </a:rPr>
                <a:t>East Africa</a:t>
              </a:r>
            </a:p>
          </p:txBody>
        </p:sp>
        <p:sp>
          <p:nvSpPr>
            <p:cNvPr id="15" name="Google Shape;66;p1">
              <a:extLst>
                <a:ext uri="{FF2B5EF4-FFF2-40B4-BE49-F238E27FC236}">
                  <a16:creationId xmlns:a16="http://schemas.microsoft.com/office/drawing/2014/main" id="{DEDDC195-6C1F-D50F-10EC-537ABAB582E9}"/>
                </a:ext>
              </a:extLst>
            </p:cNvPr>
            <p:cNvSpPr/>
            <p:nvPr/>
          </p:nvSpPr>
          <p:spPr>
            <a:xfrm>
              <a:off x="9186045" y="5688038"/>
              <a:ext cx="288758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en-US" sz="3200" dirty="0">
                  <a:solidFill>
                    <a:schemeClr val="dk1"/>
                  </a:solidFill>
                </a:rPr>
                <a:t>May </a:t>
              </a:r>
              <a:r>
                <a:rPr lang="en-US" sz="3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2025</a:t>
              </a:r>
              <a:endParaRPr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4CA6CD0-DB7B-D65C-3B18-B43EC1A60286}"/>
                </a:ext>
              </a:extLst>
            </p:cNvPr>
            <p:cNvSpPr txBox="1"/>
            <p:nvPr/>
          </p:nvSpPr>
          <p:spPr>
            <a:xfrm>
              <a:off x="10058397" y="1113096"/>
              <a:ext cx="1847251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dirty="0">
                  <a:latin typeface="Arial Rounded MT Bold" panose="020F0704030504030204" pitchFamily="34" charset="0"/>
                </a:rPr>
                <a:t>951 West Side Avenue, </a:t>
              </a:r>
            </a:p>
            <a:p>
              <a:pPr algn="ctr"/>
              <a:r>
                <a:rPr lang="en-US" sz="1100" dirty="0">
                  <a:latin typeface="Arial Rounded MT Bold" panose="020F0704030504030204" pitchFamily="34" charset="0"/>
                </a:rPr>
                <a:t>JERSEY CITY, NJ- 07306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24C5BBD-334F-4C64-1858-2CAC397E19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7463" y="1113096"/>
            <a:ext cx="2385127" cy="53002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B7D76D-98EE-6839-E0B7-9EF5FAB35C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9715" y="1113096"/>
            <a:ext cx="2385127" cy="53002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DA1D9E-D564-BB70-E92C-8613EAC7EA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822" y="1096008"/>
            <a:ext cx="2384520" cy="529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4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4CDEA13-17EA-7645-267F-90B1EC6554C2}"/>
              </a:ext>
            </a:extLst>
          </p:cNvPr>
          <p:cNvGrpSpPr/>
          <p:nvPr/>
        </p:nvGrpSpPr>
        <p:grpSpPr>
          <a:xfrm>
            <a:off x="9186045" y="416247"/>
            <a:ext cx="2887583" cy="6052772"/>
            <a:chOff x="9186045" y="416247"/>
            <a:chExt cx="2887583" cy="6052772"/>
          </a:xfrm>
        </p:grpSpPr>
        <p:pic>
          <p:nvPicPr>
            <p:cNvPr id="6" name="Picture 2" descr="Flag Icons of East African Community | 3D Flags - Animated waving flags of  the world, pictures, icons">
              <a:extLst>
                <a:ext uri="{FF2B5EF4-FFF2-40B4-BE49-F238E27FC236}">
                  <a16:creationId xmlns:a16="http://schemas.microsoft.com/office/drawing/2014/main" id="{D161AF5C-FC9E-6FE5-8571-5132A6915D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9843" y="3300264"/>
              <a:ext cx="2576223" cy="3168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Google Shape;64;p1">
              <a:extLst>
                <a:ext uri="{FF2B5EF4-FFF2-40B4-BE49-F238E27FC236}">
                  <a16:creationId xmlns:a16="http://schemas.microsoft.com/office/drawing/2014/main" id="{608A7E43-93A4-C8EB-E5CB-8613345D6DB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395861" y="549749"/>
              <a:ext cx="2467955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C81C10E-F2D3-F68E-A625-5DA8CD28BEBC}"/>
                </a:ext>
              </a:extLst>
            </p:cNvPr>
            <p:cNvSpPr/>
            <p:nvPr/>
          </p:nvSpPr>
          <p:spPr>
            <a:xfrm>
              <a:off x="9331007" y="416247"/>
              <a:ext cx="2610018" cy="602550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highlight>
                  <a:srgbClr val="FFFF00"/>
                </a:highlight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0049E5-56BF-E5D3-0602-5B2A56418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9395860" y="1669534"/>
              <a:ext cx="2467956" cy="1543657"/>
            </a:xfrm>
            <a:prstGeom prst="rect">
              <a:avLst/>
            </a:prstGeom>
            <a:effectLst>
              <a:glow>
                <a:schemeClr val="accent1"/>
              </a:glow>
              <a:softEdge rad="1270000"/>
            </a:effectLst>
            <a:scene3d>
              <a:camera prst="orthographicFront"/>
              <a:lightRig rig="threePt" dir="t"/>
            </a:scene3d>
            <a:sp3d>
              <a:bevelT w="596900" prst="artDeco"/>
            </a:sp3d>
          </p:spPr>
        </p:pic>
        <p:sp>
          <p:nvSpPr>
            <p:cNvPr id="10" name="Google Shape;65;p1">
              <a:extLst>
                <a:ext uri="{FF2B5EF4-FFF2-40B4-BE49-F238E27FC236}">
                  <a16:creationId xmlns:a16="http://schemas.microsoft.com/office/drawing/2014/main" id="{B996F454-FB03-A0C5-B3A2-A9B2E6C37C2D}"/>
                </a:ext>
              </a:extLst>
            </p:cNvPr>
            <p:cNvSpPr/>
            <p:nvPr/>
          </p:nvSpPr>
          <p:spPr>
            <a:xfrm>
              <a:off x="9347522" y="5124300"/>
              <a:ext cx="2610018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lang="en-US" sz="3600" b="1" i="0" u="none" strike="noStrike" cap="none" dirty="0">
                  <a:solidFill>
                    <a:schemeClr val="dk1"/>
                  </a:solidFill>
                </a:rPr>
                <a:t>East Africa</a:t>
              </a:r>
            </a:p>
          </p:txBody>
        </p:sp>
        <p:sp>
          <p:nvSpPr>
            <p:cNvPr id="14" name="Google Shape;66;p1">
              <a:extLst>
                <a:ext uri="{FF2B5EF4-FFF2-40B4-BE49-F238E27FC236}">
                  <a16:creationId xmlns:a16="http://schemas.microsoft.com/office/drawing/2014/main" id="{1B60A5C7-008A-B077-3252-F34B89BBD609}"/>
                </a:ext>
              </a:extLst>
            </p:cNvPr>
            <p:cNvSpPr/>
            <p:nvPr/>
          </p:nvSpPr>
          <p:spPr>
            <a:xfrm>
              <a:off x="9186045" y="5688038"/>
              <a:ext cx="288758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en-US" sz="3200" dirty="0">
                  <a:solidFill>
                    <a:schemeClr val="dk1"/>
                  </a:solidFill>
                </a:rPr>
                <a:t>May </a:t>
              </a:r>
              <a:r>
                <a:rPr lang="en-US" sz="3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2025</a:t>
              </a:r>
              <a:endParaRPr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5E61DC6-CD23-AAC4-53EB-B2BB439F8E84}"/>
                </a:ext>
              </a:extLst>
            </p:cNvPr>
            <p:cNvSpPr txBox="1"/>
            <p:nvPr/>
          </p:nvSpPr>
          <p:spPr>
            <a:xfrm>
              <a:off x="10058397" y="1113096"/>
              <a:ext cx="1847251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dirty="0">
                  <a:latin typeface="Arial Rounded MT Bold" panose="020F0704030504030204" pitchFamily="34" charset="0"/>
                </a:rPr>
                <a:t>951 West Side Avenue, </a:t>
              </a:r>
            </a:p>
            <a:p>
              <a:pPr algn="ctr"/>
              <a:r>
                <a:rPr lang="en-US" sz="1100" dirty="0">
                  <a:latin typeface="Arial Rounded MT Bold" panose="020F0704030504030204" pitchFamily="34" charset="0"/>
                </a:rPr>
                <a:t>JERSEY CITY, NJ- 07306</a:t>
              </a:r>
            </a:p>
          </p:txBody>
        </p:sp>
      </p:grpSp>
      <p:sp>
        <p:nvSpPr>
          <p:cNvPr id="2" name="Google Shape;93;p3">
            <a:extLst>
              <a:ext uri="{FF2B5EF4-FFF2-40B4-BE49-F238E27FC236}">
                <a16:creationId xmlns:a16="http://schemas.microsoft.com/office/drawing/2014/main" id="{D7EF16AE-746A-1A26-0E58-5F9C65F898B8}"/>
              </a:ext>
            </a:extLst>
          </p:cNvPr>
          <p:cNvSpPr txBox="1"/>
          <p:nvPr/>
        </p:nvSpPr>
        <p:spPr>
          <a:xfrm>
            <a:off x="2073831" y="308980"/>
            <a:ext cx="58350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dk1"/>
                </a:solidFill>
              </a:rPr>
              <a:t>BIBLE STUDY</a:t>
            </a:r>
            <a:endParaRPr sz="4800" b="1" dirty="0">
              <a:solidFill>
                <a:schemeClr val="dk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0D67D9-7DB6-6231-EC3F-170AA28AD8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643" y="1232279"/>
            <a:ext cx="3604523" cy="48060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4D1CC3-7A9D-892D-3069-665F07BC42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2585" y="3429000"/>
            <a:ext cx="5129696" cy="2308363"/>
          </a:xfrm>
          <a:prstGeom prst="rect">
            <a:avLst/>
          </a:prstGeom>
        </p:spPr>
      </p:pic>
      <p:sp>
        <p:nvSpPr>
          <p:cNvPr id="13" name="Google Shape;93;p3">
            <a:extLst>
              <a:ext uri="{FF2B5EF4-FFF2-40B4-BE49-F238E27FC236}">
                <a16:creationId xmlns:a16="http://schemas.microsoft.com/office/drawing/2014/main" id="{4C62A564-D060-3546-3E9B-85F2EB697E02}"/>
              </a:ext>
            </a:extLst>
          </p:cNvPr>
          <p:cNvSpPr txBox="1"/>
          <p:nvPr/>
        </p:nvSpPr>
        <p:spPr>
          <a:xfrm>
            <a:off x="3840440" y="1868990"/>
            <a:ext cx="58350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dk1"/>
                </a:solidFill>
              </a:rPr>
              <a:t>OUTREACH</a:t>
            </a:r>
            <a:endParaRPr sz="48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3"/>
          <p:cNvSpPr/>
          <p:nvPr/>
        </p:nvSpPr>
        <p:spPr>
          <a:xfrm>
            <a:off x="2126764" y="194838"/>
            <a:ext cx="7935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dk1"/>
                </a:solidFill>
              </a:rPr>
              <a:t>PASTOR SUPPORT</a:t>
            </a:r>
            <a:endParaRPr sz="1400" i="0" u="none" strike="noStrike" cap="none" dirty="0">
              <a:solidFill>
                <a:schemeClr val="dk1"/>
              </a:solidFill>
            </a:endParaRPr>
          </a:p>
        </p:txBody>
      </p:sp>
      <p:sp>
        <p:nvSpPr>
          <p:cNvPr id="122" name="Google Shape;122;p13"/>
          <p:cNvSpPr/>
          <p:nvPr/>
        </p:nvSpPr>
        <p:spPr>
          <a:xfrm>
            <a:off x="4671975" y="1025850"/>
            <a:ext cx="28449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$30-$40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961C091-FA6C-FCFE-98DC-BDDFCFFACE25}"/>
              </a:ext>
            </a:extLst>
          </p:cNvPr>
          <p:cNvGrpSpPr/>
          <p:nvPr/>
        </p:nvGrpSpPr>
        <p:grpSpPr>
          <a:xfrm>
            <a:off x="9186045" y="416247"/>
            <a:ext cx="2887583" cy="6052772"/>
            <a:chOff x="9186045" y="416247"/>
            <a:chExt cx="2887583" cy="6052772"/>
          </a:xfrm>
        </p:grpSpPr>
        <p:pic>
          <p:nvPicPr>
            <p:cNvPr id="6" name="Picture 2" descr="Flag Icons of East African Community | 3D Flags - Animated waving flags of  the world, pictures, icons">
              <a:extLst>
                <a:ext uri="{FF2B5EF4-FFF2-40B4-BE49-F238E27FC236}">
                  <a16:creationId xmlns:a16="http://schemas.microsoft.com/office/drawing/2014/main" id="{4BABFAA6-15B1-26BA-F936-00E63FBBD4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9843" y="3300264"/>
              <a:ext cx="2576223" cy="3168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Google Shape;64;p1">
              <a:extLst>
                <a:ext uri="{FF2B5EF4-FFF2-40B4-BE49-F238E27FC236}">
                  <a16:creationId xmlns:a16="http://schemas.microsoft.com/office/drawing/2014/main" id="{5FD551D5-F4ED-8F16-A106-FB94A28A9D2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395861" y="549749"/>
              <a:ext cx="2467955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14BDA15-9FA6-FCF1-FF41-43C736BA3C8B}"/>
                </a:ext>
              </a:extLst>
            </p:cNvPr>
            <p:cNvSpPr/>
            <p:nvPr/>
          </p:nvSpPr>
          <p:spPr>
            <a:xfrm>
              <a:off x="9331007" y="416247"/>
              <a:ext cx="2610018" cy="602550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highlight>
                  <a:srgbClr val="FFFF00"/>
                </a:highlight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35DF98A-1BB4-9B9A-F9F2-B2A3F4BD4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9395860" y="1669534"/>
              <a:ext cx="2467956" cy="1543657"/>
            </a:xfrm>
            <a:prstGeom prst="rect">
              <a:avLst/>
            </a:prstGeom>
            <a:effectLst>
              <a:glow>
                <a:schemeClr val="accent1"/>
              </a:glow>
              <a:softEdge rad="1270000"/>
            </a:effectLst>
            <a:scene3d>
              <a:camera prst="orthographicFront"/>
              <a:lightRig rig="threePt" dir="t"/>
            </a:scene3d>
            <a:sp3d>
              <a:bevelT w="596900" prst="artDeco"/>
            </a:sp3d>
          </p:spPr>
        </p:pic>
        <p:sp>
          <p:nvSpPr>
            <p:cNvPr id="10" name="Google Shape;65;p1">
              <a:extLst>
                <a:ext uri="{FF2B5EF4-FFF2-40B4-BE49-F238E27FC236}">
                  <a16:creationId xmlns:a16="http://schemas.microsoft.com/office/drawing/2014/main" id="{93A3F33E-1363-9E33-9461-2D988D1C527E}"/>
                </a:ext>
              </a:extLst>
            </p:cNvPr>
            <p:cNvSpPr/>
            <p:nvPr/>
          </p:nvSpPr>
          <p:spPr>
            <a:xfrm>
              <a:off x="9347522" y="5124300"/>
              <a:ext cx="2610018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lang="en-US" sz="3600" b="1" i="0" u="none" strike="noStrike" cap="none" dirty="0">
                  <a:solidFill>
                    <a:schemeClr val="dk1"/>
                  </a:solidFill>
                </a:rPr>
                <a:t>East Africa</a:t>
              </a:r>
            </a:p>
          </p:txBody>
        </p:sp>
        <p:sp>
          <p:nvSpPr>
            <p:cNvPr id="14" name="Google Shape;66;p1">
              <a:extLst>
                <a:ext uri="{FF2B5EF4-FFF2-40B4-BE49-F238E27FC236}">
                  <a16:creationId xmlns:a16="http://schemas.microsoft.com/office/drawing/2014/main" id="{0A22BCCD-A076-C2F6-CBF9-9FB6A0D72F23}"/>
                </a:ext>
              </a:extLst>
            </p:cNvPr>
            <p:cNvSpPr/>
            <p:nvPr/>
          </p:nvSpPr>
          <p:spPr>
            <a:xfrm>
              <a:off x="9186045" y="5688038"/>
              <a:ext cx="288758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en-US" sz="3200" dirty="0">
                  <a:solidFill>
                    <a:schemeClr val="dk1"/>
                  </a:solidFill>
                </a:rPr>
                <a:t>May </a:t>
              </a:r>
              <a:r>
                <a:rPr lang="en-US" sz="3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2025</a:t>
              </a:r>
              <a:endParaRPr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238F88F-4CA3-C239-912C-7F58812D7A94}"/>
                </a:ext>
              </a:extLst>
            </p:cNvPr>
            <p:cNvSpPr txBox="1"/>
            <p:nvPr/>
          </p:nvSpPr>
          <p:spPr>
            <a:xfrm>
              <a:off x="10058397" y="1113096"/>
              <a:ext cx="1847251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dirty="0">
                  <a:latin typeface="Arial Rounded MT Bold" panose="020F0704030504030204" pitchFamily="34" charset="0"/>
                </a:rPr>
                <a:t>951 West Side Avenue, </a:t>
              </a:r>
            </a:p>
            <a:p>
              <a:pPr algn="ctr"/>
              <a:r>
                <a:rPr lang="en-US" sz="1100" dirty="0">
                  <a:latin typeface="Arial Rounded MT Bold" panose="020F0704030504030204" pitchFamily="34" charset="0"/>
                </a:rPr>
                <a:t>JERSEY CITY, NJ- 07306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C99CCA4-47A7-BA74-AB27-53EE2799A5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0058" y="1801191"/>
            <a:ext cx="3617015" cy="48226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0D6CC2-3402-84AA-A431-AFF3EBABCC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-1730354" y="2284051"/>
            <a:ext cx="6316958" cy="22898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F5D4EF-A928-08C3-14D9-E6384E462C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1581" y="1025838"/>
            <a:ext cx="1889970" cy="55999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120">
          <a:extLst>
            <a:ext uri="{FF2B5EF4-FFF2-40B4-BE49-F238E27FC236}">
              <a16:creationId xmlns:a16="http://schemas.microsoft.com/office/drawing/2014/main" id="{514B23F8-9C29-0011-F8EA-2E48F724F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3">
            <a:extLst>
              <a:ext uri="{FF2B5EF4-FFF2-40B4-BE49-F238E27FC236}">
                <a16:creationId xmlns:a16="http://schemas.microsoft.com/office/drawing/2014/main" id="{E15BB683-C1DB-35DE-9C8C-A35BB78DCEBC}"/>
              </a:ext>
            </a:extLst>
          </p:cNvPr>
          <p:cNvSpPr/>
          <p:nvPr/>
        </p:nvSpPr>
        <p:spPr>
          <a:xfrm>
            <a:off x="2126764" y="194838"/>
            <a:ext cx="7935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dk1"/>
                </a:solidFill>
              </a:rPr>
              <a:t>PASTOR SUPPORT</a:t>
            </a:r>
            <a:endParaRPr sz="1400" i="0" u="none" strike="noStrike" cap="none" dirty="0">
              <a:solidFill>
                <a:schemeClr val="dk1"/>
              </a:solidFill>
            </a:endParaRPr>
          </a:p>
        </p:txBody>
      </p:sp>
      <p:sp>
        <p:nvSpPr>
          <p:cNvPr id="122" name="Google Shape;122;p13">
            <a:extLst>
              <a:ext uri="{FF2B5EF4-FFF2-40B4-BE49-F238E27FC236}">
                <a16:creationId xmlns:a16="http://schemas.microsoft.com/office/drawing/2014/main" id="{493059A0-5531-B8EF-D556-54C915A6EE63}"/>
              </a:ext>
            </a:extLst>
          </p:cNvPr>
          <p:cNvSpPr/>
          <p:nvPr/>
        </p:nvSpPr>
        <p:spPr>
          <a:xfrm>
            <a:off x="5904428" y="4801245"/>
            <a:ext cx="28449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$30-$40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5A674FE-5876-9836-8493-37637C852584}"/>
              </a:ext>
            </a:extLst>
          </p:cNvPr>
          <p:cNvGrpSpPr/>
          <p:nvPr/>
        </p:nvGrpSpPr>
        <p:grpSpPr>
          <a:xfrm>
            <a:off x="9186045" y="416247"/>
            <a:ext cx="2887583" cy="6052772"/>
            <a:chOff x="9186045" y="416247"/>
            <a:chExt cx="2887583" cy="6052772"/>
          </a:xfrm>
        </p:grpSpPr>
        <p:pic>
          <p:nvPicPr>
            <p:cNvPr id="6" name="Picture 2" descr="Flag Icons of East African Community | 3D Flags - Animated waving flags of  the world, pictures, icons">
              <a:extLst>
                <a:ext uri="{FF2B5EF4-FFF2-40B4-BE49-F238E27FC236}">
                  <a16:creationId xmlns:a16="http://schemas.microsoft.com/office/drawing/2014/main" id="{B1175BB7-899E-0850-27B1-74BB02A5E9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9843" y="3300264"/>
              <a:ext cx="2576223" cy="3168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Google Shape;64;p1">
              <a:extLst>
                <a:ext uri="{FF2B5EF4-FFF2-40B4-BE49-F238E27FC236}">
                  <a16:creationId xmlns:a16="http://schemas.microsoft.com/office/drawing/2014/main" id="{D5D358C3-723E-E13B-2AE7-673E2E3B895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395861" y="549749"/>
              <a:ext cx="2467955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B66B1C9-E53B-5FEA-5BC5-A0354EAFB971}"/>
                </a:ext>
              </a:extLst>
            </p:cNvPr>
            <p:cNvSpPr/>
            <p:nvPr/>
          </p:nvSpPr>
          <p:spPr>
            <a:xfrm>
              <a:off x="9331007" y="416247"/>
              <a:ext cx="2610018" cy="602550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highlight>
                  <a:srgbClr val="FFFF00"/>
                </a:highlight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8B2D527-8412-2B4C-CD32-A43AEFAC8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9395860" y="1669534"/>
              <a:ext cx="2467956" cy="1543657"/>
            </a:xfrm>
            <a:prstGeom prst="rect">
              <a:avLst/>
            </a:prstGeom>
            <a:effectLst>
              <a:glow>
                <a:schemeClr val="accent1"/>
              </a:glow>
              <a:softEdge rad="1270000"/>
            </a:effectLst>
            <a:scene3d>
              <a:camera prst="orthographicFront"/>
              <a:lightRig rig="threePt" dir="t"/>
            </a:scene3d>
            <a:sp3d>
              <a:bevelT w="596900" prst="artDeco"/>
            </a:sp3d>
          </p:spPr>
        </p:pic>
        <p:sp>
          <p:nvSpPr>
            <p:cNvPr id="10" name="Google Shape;65;p1">
              <a:extLst>
                <a:ext uri="{FF2B5EF4-FFF2-40B4-BE49-F238E27FC236}">
                  <a16:creationId xmlns:a16="http://schemas.microsoft.com/office/drawing/2014/main" id="{581A85C5-937D-9855-966A-72762264F8EE}"/>
                </a:ext>
              </a:extLst>
            </p:cNvPr>
            <p:cNvSpPr/>
            <p:nvPr/>
          </p:nvSpPr>
          <p:spPr>
            <a:xfrm>
              <a:off x="9347522" y="5124300"/>
              <a:ext cx="2610018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lang="en-US" sz="3600" b="1" i="0" u="none" strike="noStrike" cap="none" dirty="0">
                  <a:solidFill>
                    <a:schemeClr val="dk1"/>
                  </a:solidFill>
                </a:rPr>
                <a:t>East Africa</a:t>
              </a:r>
            </a:p>
          </p:txBody>
        </p:sp>
        <p:sp>
          <p:nvSpPr>
            <p:cNvPr id="14" name="Google Shape;66;p1">
              <a:extLst>
                <a:ext uri="{FF2B5EF4-FFF2-40B4-BE49-F238E27FC236}">
                  <a16:creationId xmlns:a16="http://schemas.microsoft.com/office/drawing/2014/main" id="{016F0BE8-9E98-7D65-D477-A04FE3A9E19E}"/>
                </a:ext>
              </a:extLst>
            </p:cNvPr>
            <p:cNvSpPr/>
            <p:nvPr/>
          </p:nvSpPr>
          <p:spPr>
            <a:xfrm>
              <a:off x="9186045" y="5688038"/>
              <a:ext cx="288758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en-US" sz="3200" dirty="0">
                  <a:solidFill>
                    <a:schemeClr val="dk1"/>
                  </a:solidFill>
                </a:rPr>
                <a:t>May </a:t>
              </a:r>
              <a:r>
                <a:rPr lang="en-US" sz="3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2025</a:t>
              </a:r>
              <a:endParaRPr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3E68A3-9612-6408-0FA6-35EC6FE907EE}"/>
                </a:ext>
              </a:extLst>
            </p:cNvPr>
            <p:cNvSpPr txBox="1"/>
            <p:nvPr/>
          </p:nvSpPr>
          <p:spPr>
            <a:xfrm>
              <a:off x="10058397" y="1113096"/>
              <a:ext cx="1847251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dirty="0">
                  <a:latin typeface="Arial Rounded MT Bold" panose="020F0704030504030204" pitchFamily="34" charset="0"/>
                </a:rPr>
                <a:t>951 West Side Avenue, </a:t>
              </a:r>
            </a:p>
            <a:p>
              <a:pPr algn="ctr"/>
              <a:r>
                <a:rPr lang="en-US" sz="1100" dirty="0">
                  <a:latin typeface="Arial Rounded MT Bold" panose="020F0704030504030204" pitchFamily="34" charset="0"/>
                </a:rPr>
                <a:t>JERSEY CITY, NJ- 07306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E2CECBB-AF6A-DF8D-6029-6CD58D1075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051" y="4043325"/>
            <a:ext cx="4391514" cy="24926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EDDE18-0AA4-3D54-4AD2-446B0C73FC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4759" y="1669535"/>
            <a:ext cx="3642625" cy="22219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0E0722-5F93-FF3D-D809-70E66A0364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051" y="1663154"/>
            <a:ext cx="4391514" cy="222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9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e3cbf1f695_0_24"/>
          <p:cNvSpPr/>
          <p:nvPr/>
        </p:nvSpPr>
        <p:spPr>
          <a:xfrm>
            <a:off x="966201" y="429413"/>
            <a:ext cx="8219844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800" b="1" dirty="0">
                <a:solidFill>
                  <a:schemeClr val="dk1"/>
                </a:solidFill>
              </a:rPr>
              <a:t>POOR PEOPLE SUPPORT</a:t>
            </a:r>
            <a:endParaRPr sz="4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dirty="0">
              <a:solidFill>
                <a:schemeClr val="dk1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B0BA7D2-B6F9-1FD5-497F-C72781ED672B}"/>
              </a:ext>
            </a:extLst>
          </p:cNvPr>
          <p:cNvGrpSpPr/>
          <p:nvPr/>
        </p:nvGrpSpPr>
        <p:grpSpPr>
          <a:xfrm>
            <a:off x="9186045" y="416247"/>
            <a:ext cx="2887583" cy="6052772"/>
            <a:chOff x="9186045" y="416247"/>
            <a:chExt cx="2887583" cy="6052772"/>
          </a:xfrm>
        </p:grpSpPr>
        <p:pic>
          <p:nvPicPr>
            <p:cNvPr id="6" name="Picture 2" descr="Flag Icons of East African Community | 3D Flags - Animated waving flags of  the world, pictures, icons">
              <a:extLst>
                <a:ext uri="{FF2B5EF4-FFF2-40B4-BE49-F238E27FC236}">
                  <a16:creationId xmlns:a16="http://schemas.microsoft.com/office/drawing/2014/main" id="{5707971D-6077-ECFA-6875-7388A17704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9843" y="3300264"/>
              <a:ext cx="2576223" cy="3168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Google Shape;64;p1">
              <a:extLst>
                <a:ext uri="{FF2B5EF4-FFF2-40B4-BE49-F238E27FC236}">
                  <a16:creationId xmlns:a16="http://schemas.microsoft.com/office/drawing/2014/main" id="{5BB90BD4-4627-5D9F-C205-97DA7684664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395861" y="549749"/>
              <a:ext cx="2467955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766B2AC-C7F5-5B68-7D37-56E17D547D1E}"/>
                </a:ext>
              </a:extLst>
            </p:cNvPr>
            <p:cNvSpPr/>
            <p:nvPr/>
          </p:nvSpPr>
          <p:spPr>
            <a:xfrm>
              <a:off x="9331007" y="416247"/>
              <a:ext cx="2610018" cy="602550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highlight>
                  <a:srgbClr val="FFFF00"/>
                </a:highlight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2FD0B6D-3E38-7FB2-7F02-5E39679E3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9395860" y="1669534"/>
              <a:ext cx="2467956" cy="1543657"/>
            </a:xfrm>
            <a:prstGeom prst="rect">
              <a:avLst/>
            </a:prstGeom>
            <a:effectLst>
              <a:glow>
                <a:schemeClr val="accent1"/>
              </a:glow>
              <a:softEdge rad="1270000"/>
            </a:effectLst>
            <a:scene3d>
              <a:camera prst="orthographicFront"/>
              <a:lightRig rig="threePt" dir="t"/>
            </a:scene3d>
            <a:sp3d>
              <a:bevelT w="596900" prst="artDeco"/>
            </a:sp3d>
          </p:spPr>
        </p:pic>
        <p:sp>
          <p:nvSpPr>
            <p:cNvPr id="10" name="Google Shape;65;p1">
              <a:extLst>
                <a:ext uri="{FF2B5EF4-FFF2-40B4-BE49-F238E27FC236}">
                  <a16:creationId xmlns:a16="http://schemas.microsoft.com/office/drawing/2014/main" id="{8FB1B244-5B58-E0A7-D1B5-02D092885981}"/>
                </a:ext>
              </a:extLst>
            </p:cNvPr>
            <p:cNvSpPr/>
            <p:nvPr/>
          </p:nvSpPr>
          <p:spPr>
            <a:xfrm>
              <a:off x="9347522" y="5124300"/>
              <a:ext cx="2610018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lang="en-US" sz="3600" b="1" i="0" u="none" strike="noStrike" cap="none" dirty="0">
                  <a:solidFill>
                    <a:schemeClr val="dk1"/>
                  </a:solidFill>
                </a:rPr>
                <a:t>East Africa</a:t>
              </a:r>
            </a:p>
          </p:txBody>
        </p:sp>
        <p:sp>
          <p:nvSpPr>
            <p:cNvPr id="14" name="Google Shape;66;p1">
              <a:extLst>
                <a:ext uri="{FF2B5EF4-FFF2-40B4-BE49-F238E27FC236}">
                  <a16:creationId xmlns:a16="http://schemas.microsoft.com/office/drawing/2014/main" id="{46E311FE-0457-0A7E-7A96-C1B1A2445D08}"/>
                </a:ext>
              </a:extLst>
            </p:cNvPr>
            <p:cNvSpPr/>
            <p:nvPr/>
          </p:nvSpPr>
          <p:spPr>
            <a:xfrm>
              <a:off x="9186045" y="5688038"/>
              <a:ext cx="288758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en-US" sz="3200" dirty="0">
                  <a:solidFill>
                    <a:schemeClr val="dk1"/>
                  </a:solidFill>
                </a:rPr>
                <a:t>May </a:t>
              </a:r>
              <a:r>
                <a:rPr lang="en-US" sz="3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2025</a:t>
              </a:r>
              <a:endParaRPr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850D8FE-A928-2095-27EC-7F4685EDE92D}"/>
                </a:ext>
              </a:extLst>
            </p:cNvPr>
            <p:cNvSpPr txBox="1"/>
            <p:nvPr/>
          </p:nvSpPr>
          <p:spPr>
            <a:xfrm>
              <a:off x="10058397" y="1113096"/>
              <a:ext cx="1847251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dirty="0">
                  <a:latin typeface="Arial Rounded MT Bold" panose="020F0704030504030204" pitchFamily="34" charset="0"/>
                </a:rPr>
                <a:t>951 West Side Avenue, </a:t>
              </a:r>
            </a:p>
            <a:p>
              <a:pPr algn="ctr"/>
              <a:r>
                <a:rPr lang="en-US" sz="1100" dirty="0">
                  <a:latin typeface="Arial Rounded MT Bold" panose="020F0704030504030204" pitchFamily="34" charset="0"/>
                </a:rPr>
                <a:t>JERSEY CITY, NJ- 07306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E4D744B-050B-BDB2-604E-340DA54824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57618" y="3972699"/>
            <a:ext cx="1872240" cy="24963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95CA52-4A0A-22B0-A1E7-FB2BDEBA6D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936618" y="3972699"/>
            <a:ext cx="1939448" cy="25923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B0A9D1-A812-62C7-1F89-4F577E2198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5119675" y="3972699"/>
            <a:ext cx="1872240" cy="24963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772633-408B-719D-2F2E-6D9D589ED5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196243" y="3972699"/>
            <a:ext cx="1872240" cy="24963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6D7CC4-7B72-4A6F-DAAB-9BE38E68DE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848738" y="1345773"/>
            <a:ext cx="1872240" cy="24963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614F2E7-F9E2-D66F-ECFD-2902E35461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2981308" y="1333659"/>
            <a:ext cx="1872240" cy="24963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2973FEC-AE48-874B-C195-31D5AA6F00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5101433" y="1345773"/>
            <a:ext cx="1872240" cy="24963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8C39EC2-DD33-7F10-44D0-E98A182727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7184804" y="1345773"/>
            <a:ext cx="1872240" cy="2496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3"/>
          <p:cNvSpPr/>
          <p:nvPr/>
        </p:nvSpPr>
        <p:spPr>
          <a:xfrm>
            <a:off x="1413601" y="416247"/>
            <a:ext cx="6441578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800" b="1" dirty="0">
                <a:solidFill>
                  <a:schemeClr val="dk1"/>
                </a:solidFill>
              </a:rPr>
              <a:t>SUNDAY SCHOOL</a:t>
            </a:r>
            <a:endParaRPr dirty="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dirty="0">
              <a:solidFill>
                <a:schemeClr val="dk1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AF5066C-7DBF-D8B2-1B40-286CD88C6E6F}"/>
              </a:ext>
            </a:extLst>
          </p:cNvPr>
          <p:cNvGrpSpPr/>
          <p:nvPr/>
        </p:nvGrpSpPr>
        <p:grpSpPr>
          <a:xfrm>
            <a:off x="9186045" y="416247"/>
            <a:ext cx="2887583" cy="6052772"/>
            <a:chOff x="9186045" y="416247"/>
            <a:chExt cx="2887583" cy="6052772"/>
          </a:xfrm>
        </p:grpSpPr>
        <p:pic>
          <p:nvPicPr>
            <p:cNvPr id="6" name="Picture 2" descr="Flag Icons of East African Community | 3D Flags - Animated waving flags of  the world, pictures, icons">
              <a:extLst>
                <a:ext uri="{FF2B5EF4-FFF2-40B4-BE49-F238E27FC236}">
                  <a16:creationId xmlns:a16="http://schemas.microsoft.com/office/drawing/2014/main" id="{B2548DB9-44B4-6980-B3DB-5CC7E8A851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9843" y="3300264"/>
              <a:ext cx="2576223" cy="3168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Google Shape;64;p1">
              <a:extLst>
                <a:ext uri="{FF2B5EF4-FFF2-40B4-BE49-F238E27FC236}">
                  <a16:creationId xmlns:a16="http://schemas.microsoft.com/office/drawing/2014/main" id="{E9C05BB9-D5C5-F669-D80E-60224D102DD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395861" y="549749"/>
              <a:ext cx="2467955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7AC8B93-2D0A-BC60-19FE-8CB744EA300C}"/>
                </a:ext>
              </a:extLst>
            </p:cNvPr>
            <p:cNvSpPr/>
            <p:nvPr/>
          </p:nvSpPr>
          <p:spPr>
            <a:xfrm>
              <a:off x="9331007" y="416247"/>
              <a:ext cx="2610018" cy="602550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highlight>
                  <a:srgbClr val="FFFF00"/>
                </a:highlight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A964120-9F42-94DD-6BE5-A83472D8E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9395860" y="1669534"/>
              <a:ext cx="2467956" cy="1543657"/>
            </a:xfrm>
            <a:prstGeom prst="rect">
              <a:avLst/>
            </a:prstGeom>
            <a:effectLst>
              <a:glow>
                <a:schemeClr val="accent1"/>
              </a:glow>
              <a:softEdge rad="1270000"/>
            </a:effectLst>
            <a:scene3d>
              <a:camera prst="orthographicFront"/>
              <a:lightRig rig="threePt" dir="t"/>
            </a:scene3d>
            <a:sp3d>
              <a:bevelT w="596900" prst="artDeco"/>
            </a:sp3d>
          </p:spPr>
        </p:pic>
        <p:sp>
          <p:nvSpPr>
            <p:cNvPr id="10" name="Google Shape;65;p1">
              <a:extLst>
                <a:ext uri="{FF2B5EF4-FFF2-40B4-BE49-F238E27FC236}">
                  <a16:creationId xmlns:a16="http://schemas.microsoft.com/office/drawing/2014/main" id="{49F6BA3B-BB02-50C6-6D5C-F9297C84C1B8}"/>
                </a:ext>
              </a:extLst>
            </p:cNvPr>
            <p:cNvSpPr/>
            <p:nvPr/>
          </p:nvSpPr>
          <p:spPr>
            <a:xfrm>
              <a:off x="9347522" y="5124300"/>
              <a:ext cx="2610018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lang="en-US" sz="3600" b="1" i="0" u="none" strike="noStrike" cap="none" dirty="0">
                  <a:solidFill>
                    <a:schemeClr val="dk1"/>
                  </a:solidFill>
                </a:rPr>
                <a:t>East Africa</a:t>
              </a:r>
            </a:p>
          </p:txBody>
        </p:sp>
        <p:sp>
          <p:nvSpPr>
            <p:cNvPr id="14" name="Google Shape;66;p1">
              <a:extLst>
                <a:ext uri="{FF2B5EF4-FFF2-40B4-BE49-F238E27FC236}">
                  <a16:creationId xmlns:a16="http://schemas.microsoft.com/office/drawing/2014/main" id="{425C9581-3FA1-9AB4-CD3D-E0E9B65D77DD}"/>
                </a:ext>
              </a:extLst>
            </p:cNvPr>
            <p:cNvSpPr/>
            <p:nvPr/>
          </p:nvSpPr>
          <p:spPr>
            <a:xfrm>
              <a:off x="9186045" y="5688038"/>
              <a:ext cx="288758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en-US" sz="3200" dirty="0">
                  <a:solidFill>
                    <a:schemeClr val="dk1"/>
                  </a:solidFill>
                </a:rPr>
                <a:t>May </a:t>
              </a:r>
              <a:r>
                <a:rPr lang="en-US" sz="3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2025</a:t>
              </a:r>
              <a:endParaRPr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75DA1A-620C-5A34-BE62-66C060B8C516}"/>
                </a:ext>
              </a:extLst>
            </p:cNvPr>
            <p:cNvSpPr txBox="1"/>
            <p:nvPr/>
          </p:nvSpPr>
          <p:spPr>
            <a:xfrm>
              <a:off x="10058397" y="1113096"/>
              <a:ext cx="1847251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dirty="0">
                  <a:latin typeface="Arial Rounded MT Bold" panose="020F0704030504030204" pitchFamily="34" charset="0"/>
                </a:rPr>
                <a:t>951 West Side Avenue, </a:t>
              </a:r>
            </a:p>
            <a:p>
              <a:pPr algn="ctr"/>
              <a:r>
                <a:rPr lang="en-US" sz="1100" dirty="0">
                  <a:latin typeface="Arial Rounded MT Bold" panose="020F0704030504030204" pitchFamily="34" charset="0"/>
                </a:rPr>
                <a:t>JERSEY CITY, NJ- 07306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6BDF575-7F4A-BC53-2696-3AE592F6B3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5649" y="1319773"/>
            <a:ext cx="6604000" cy="4953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207">
          <a:extLst>
            <a:ext uri="{FF2B5EF4-FFF2-40B4-BE49-F238E27FC236}">
              <a16:creationId xmlns:a16="http://schemas.microsoft.com/office/drawing/2014/main" id="{E693FD79-36E4-F4C9-9758-D76071373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e3cbf1f695_0_82">
            <a:extLst>
              <a:ext uri="{FF2B5EF4-FFF2-40B4-BE49-F238E27FC236}">
                <a16:creationId xmlns:a16="http://schemas.microsoft.com/office/drawing/2014/main" id="{22D53D8E-F993-1C6D-F963-802791E02A03}"/>
              </a:ext>
            </a:extLst>
          </p:cNvPr>
          <p:cNvSpPr/>
          <p:nvPr/>
        </p:nvSpPr>
        <p:spPr>
          <a:xfrm>
            <a:off x="3216951" y="474685"/>
            <a:ext cx="3898428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dirty="0">
                <a:solidFill>
                  <a:schemeClr val="dk1"/>
                </a:solidFill>
              </a:rPr>
              <a:t> </a:t>
            </a:r>
            <a:endParaRPr sz="1400" i="0" u="none" strike="noStrike" cap="none" dirty="0">
              <a:solidFill>
                <a:schemeClr val="dk1"/>
              </a:solidFill>
            </a:endParaRPr>
          </a:p>
        </p:txBody>
      </p:sp>
      <p:sp>
        <p:nvSpPr>
          <p:cNvPr id="210" name="Google Shape;210;g2e3cbf1f695_0_82">
            <a:extLst>
              <a:ext uri="{FF2B5EF4-FFF2-40B4-BE49-F238E27FC236}">
                <a16:creationId xmlns:a16="http://schemas.microsoft.com/office/drawing/2014/main" id="{C8918FA1-1B7E-9170-2510-BFAB5D38C6D1}"/>
              </a:ext>
            </a:extLst>
          </p:cNvPr>
          <p:cNvSpPr txBox="1"/>
          <p:nvPr/>
        </p:nvSpPr>
        <p:spPr>
          <a:xfrm>
            <a:off x="115197" y="1034631"/>
            <a:ext cx="9114763" cy="517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US" sz="1800" b="1" dirty="0">
                <a:solidFill>
                  <a:schemeClr val="dk1"/>
                </a:solidFill>
              </a:rPr>
              <a:t>Spiritual Growth &amp; Revival</a:t>
            </a:r>
            <a:r>
              <a:rPr lang="en-US" sz="1800" dirty="0">
                <a:solidFill>
                  <a:schemeClr val="dk1"/>
                </a:solidFill>
              </a:rPr>
              <a:t> – Pray for spiritual revival in the churches of Rwanda and Tanzania, that believers may grow in faith and impact their communities.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US" sz="1800" b="1" dirty="0">
                <a:solidFill>
                  <a:schemeClr val="dk1"/>
                </a:solidFill>
              </a:rPr>
              <a:t>Church Ministry &amp; Outreach</a:t>
            </a:r>
            <a:r>
              <a:rPr lang="en-US" sz="1800" dirty="0">
                <a:solidFill>
                  <a:schemeClr val="dk1"/>
                </a:solidFill>
              </a:rPr>
              <a:t> – Pray for the continued success of evangelism efforts, outreach ministries, and the expansion of God’s kingdom in these mission fields.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US" sz="1800" b="1" dirty="0">
                <a:solidFill>
                  <a:schemeClr val="dk1"/>
                </a:solidFill>
              </a:rPr>
              <a:t>New Believers &amp; Baptisms</a:t>
            </a:r>
            <a:r>
              <a:rPr lang="en-US" sz="1800" dirty="0">
                <a:solidFill>
                  <a:schemeClr val="dk1"/>
                </a:solidFill>
              </a:rPr>
              <a:t> – Pray for the </a:t>
            </a:r>
            <a:r>
              <a:rPr lang="en-US" sz="1800" b="1" dirty="0">
                <a:solidFill>
                  <a:schemeClr val="dk1"/>
                </a:solidFill>
              </a:rPr>
              <a:t>individuals who have been baptized</a:t>
            </a:r>
            <a:r>
              <a:rPr lang="en-US" sz="1800" dirty="0">
                <a:solidFill>
                  <a:schemeClr val="dk1"/>
                </a:solidFill>
              </a:rPr>
              <a:t>, that they remain strong in their faith and become active in their churches.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US" sz="1800" b="1" dirty="0">
                <a:solidFill>
                  <a:schemeClr val="dk1"/>
                </a:solidFill>
              </a:rPr>
              <a:t>Mission Fields</a:t>
            </a:r>
            <a:r>
              <a:rPr lang="en-US" sz="1800" dirty="0">
                <a:solidFill>
                  <a:schemeClr val="dk1"/>
                </a:solidFill>
              </a:rPr>
              <a:t> – Pray for the </a:t>
            </a:r>
            <a:r>
              <a:rPr lang="en-US" sz="1800" b="1" dirty="0">
                <a:solidFill>
                  <a:schemeClr val="dk1"/>
                </a:solidFill>
              </a:rPr>
              <a:t>mission fields</a:t>
            </a:r>
            <a:r>
              <a:rPr lang="en-US" sz="1800" dirty="0">
                <a:solidFill>
                  <a:schemeClr val="dk1"/>
                </a:solidFill>
              </a:rPr>
              <a:t> where pastors and church leaders are ministering, that they may bear fruit and bring more souls to Christ.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US" sz="1800" b="1" dirty="0">
                <a:solidFill>
                  <a:schemeClr val="dk1"/>
                </a:solidFill>
              </a:rPr>
              <a:t>Strength for Pastors</a:t>
            </a:r>
            <a:r>
              <a:rPr lang="en-US" sz="1800" dirty="0">
                <a:solidFill>
                  <a:schemeClr val="dk1"/>
                </a:solidFill>
              </a:rPr>
              <a:t> – Pray for the </a:t>
            </a:r>
            <a:r>
              <a:rPr lang="en-US" sz="1800" b="1" dirty="0">
                <a:solidFill>
                  <a:schemeClr val="dk1"/>
                </a:solidFill>
              </a:rPr>
              <a:t>43 pastors</a:t>
            </a:r>
            <a:r>
              <a:rPr lang="en-US" sz="1800" dirty="0">
                <a:solidFill>
                  <a:schemeClr val="dk1"/>
                </a:solidFill>
              </a:rPr>
              <a:t> who are working in these areas, that they remain encouraged and steadfast in their ministry.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US" sz="1800" b="1" dirty="0">
                <a:solidFill>
                  <a:schemeClr val="dk1"/>
                </a:solidFill>
              </a:rPr>
              <a:t>New </a:t>
            </a:r>
            <a:r>
              <a:rPr lang="en-US" sz="1800" b="1" dirty="0" err="1">
                <a:solidFill>
                  <a:schemeClr val="dk1"/>
                </a:solidFill>
              </a:rPr>
              <a:t>Churcg</a:t>
            </a:r>
            <a:r>
              <a:rPr lang="en-US" sz="1800" b="1" dirty="0">
                <a:solidFill>
                  <a:schemeClr val="dk1"/>
                </a:solidFill>
              </a:rPr>
              <a:t> </a:t>
            </a:r>
            <a:r>
              <a:rPr lang="en-US" sz="1800" dirty="0">
                <a:solidFill>
                  <a:schemeClr val="dk1"/>
                </a:solidFill>
              </a:rPr>
              <a:t>– Pray for</a:t>
            </a:r>
            <a:r>
              <a:rPr lang="en-US" sz="1800" b="1" dirty="0">
                <a:solidFill>
                  <a:schemeClr val="dk1"/>
                </a:solidFill>
              </a:rPr>
              <a:t> established new churches</a:t>
            </a:r>
            <a:r>
              <a:rPr lang="en-US" sz="1800" dirty="0">
                <a:solidFill>
                  <a:schemeClr val="dk1"/>
                </a:solidFill>
              </a:rPr>
              <a:t>, and their other needs.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US" sz="1800" b="1" dirty="0">
                <a:solidFill>
                  <a:schemeClr val="dk1"/>
                </a:solidFill>
              </a:rPr>
              <a:t>Pastor Support</a:t>
            </a:r>
            <a:r>
              <a:rPr lang="en-US" sz="1800" dirty="0">
                <a:solidFill>
                  <a:schemeClr val="dk1"/>
                </a:solidFill>
              </a:rPr>
              <a:t> – Pray for </a:t>
            </a:r>
            <a:r>
              <a:rPr lang="en-US" sz="1800" b="1" dirty="0">
                <a:solidFill>
                  <a:schemeClr val="dk1"/>
                </a:solidFill>
              </a:rPr>
              <a:t>consistent monthly support ($30-$40 per pastor)</a:t>
            </a:r>
            <a:r>
              <a:rPr lang="en-US" sz="1800" dirty="0">
                <a:solidFill>
                  <a:schemeClr val="dk1"/>
                </a:solidFill>
              </a:rPr>
              <a:t> so that they can continue ministering effectively.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US" sz="1800" b="1" dirty="0">
                <a:solidFill>
                  <a:schemeClr val="dk1"/>
                </a:solidFill>
              </a:rPr>
              <a:t>People Support</a:t>
            </a:r>
            <a:r>
              <a:rPr lang="en-US" sz="1800" dirty="0">
                <a:solidFill>
                  <a:schemeClr val="dk1"/>
                </a:solidFill>
              </a:rPr>
              <a:t> – Pray for provisions to help the needy, with at least </a:t>
            </a:r>
            <a:r>
              <a:rPr lang="en-US" sz="1800" b="1" dirty="0">
                <a:solidFill>
                  <a:schemeClr val="dk1"/>
                </a:solidFill>
              </a:rPr>
              <a:t>$10 per month per person</a:t>
            </a:r>
            <a:r>
              <a:rPr lang="en-US" sz="1800" dirty="0">
                <a:solidFill>
                  <a:schemeClr val="dk1"/>
                </a:solidFill>
              </a:rPr>
              <a:t> to sustain basic necessities for struggling families.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US" sz="1800" b="1" dirty="0">
                <a:solidFill>
                  <a:schemeClr val="dk1"/>
                </a:solidFill>
              </a:rPr>
              <a:t>Provision for Ministry Resources</a:t>
            </a:r>
            <a:r>
              <a:rPr lang="en-US" sz="1800" dirty="0">
                <a:solidFill>
                  <a:schemeClr val="dk1"/>
                </a:solidFill>
              </a:rPr>
              <a:t> – Pray for continued funding to supply Bibles, training materials, and other resources needed for effective evangelism.</a:t>
            </a:r>
            <a:endParaRPr sz="1800" dirty="0">
              <a:solidFill>
                <a:schemeClr val="dk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4C498A4-A077-1CDC-BB87-911D6B98ECBA}"/>
              </a:ext>
            </a:extLst>
          </p:cNvPr>
          <p:cNvGrpSpPr/>
          <p:nvPr/>
        </p:nvGrpSpPr>
        <p:grpSpPr>
          <a:xfrm>
            <a:off x="9186045" y="416247"/>
            <a:ext cx="2887583" cy="6052772"/>
            <a:chOff x="9186045" y="416247"/>
            <a:chExt cx="2887583" cy="6052772"/>
          </a:xfrm>
        </p:grpSpPr>
        <p:pic>
          <p:nvPicPr>
            <p:cNvPr id="6" name="Picture 2" descr="Flag Icons of East African Community | 3D Flags - Animated waving flags of  the world, pictures, icons">
              <a:extLst>
                <a:ext uri="{FF2B5EF4-FFF2-40B4-BE49-F238E27FC236}">
                  <a16:creationId xmlns:a16="http://schemas.microsoft.com/office/drawing/2014/main" id="{C72252E2-660C-EB76-0C5D-307740353A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9843" y="3300264"/>
              <a:ext cx="2576223" cy="3168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Google Shape;64;p1">
              <a:extLst>
                <a:ext uri="{FF2B5EF4-FFF2-40B4-BE49-F238E27FC236}">
                  <a16:creationId xmlns:a16="http://schemas.microsoft.com/office/drawing/2014/main" id="{0B8D80DB-BFAD-8742-70E5-F86D4685D75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395861" y="549749"/>
              <a:ext cx="2467955" cy="1092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B0B9A94-D524-0BD4-FC62-AA966D16A34F}"/>
                </a:ext>
              </a:extLst>
            </p:cNvPr>
            <p:cNvSpPr/>
            <p:nvPr/>
          </p:nvSpPr>
          <p:spPr>
            <a:xfrm>
              <a:off x="9331007" y="416247"/>
              <a:ext cx="2610018" cy="602550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highlight>
                  <a:srgbClr val="FFFF00"/>
                </a:highlight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B73758-50FD-2C6C-8EDA-BD28C76B7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9395860" y="1669534"/>
              <a:ext cx="2467956" cy="1543657"/>
            </a:xfrm>
            <a:prstGeom prst="rect">
              <a:avLst/>
            </a:prstGeom>
            <a:effectLst>
              <a:glow>
                <a:schemeClr val="accent1"/>
              </a:glow>
              <a:softEdge rad="1270000"/>
            </a:effectLst>
            <a:scene3d>
              <a:camera prst="orthographicFront"/>
              <a:lightRig rig="threePt" dir="t"/>
            </a:scene3d>
            <a:sp3d>
              <a:bevelT w="596900" prst="artDeco"/>
            </a:sp3d>
          </p:spPr>
        </p:pic>
        <p:sp>
          <p:nvSpPr>
            <p:cNvPr id="10" name="Google Shape;65;p1">
              <a:extLst>
                <a:ext uri="{FF2B5EF4-FFF2-40B4-BE49-F238E27FC236}">
                  <a16:creationId xmlns:a16="http://schemas.microsoft.com/office/drawing/2014/main" id="{1B80B622-B960-12CA-B1E5-AE1DB84A5A7B}"/>
                </a:ext>
              </a:extLst>
            </p:cNvPr>
            <p:cNvSpPr/>
            <p:nvPr/>
          </p:nvSpPr>
          <p:spPr>
            <a:xfrm>
              <a:off x="9347522" y="5124300"/>
              <a:ext cx="2610018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lang="en-US" sz="3600" b="1" i="0" u="none" strike="noStrike" cap="none" dirty="0">
                  <a:solidFill>
                    <a:schemeClr val="dk1"/>
                  </a:solidFill>
                </a:rPr>
                <a:t>East Africa</a:t>
              </a:r>
            </a:p>
          </p:txBody>
        </p:sp>
        <p:sp>
          <p:nvSpPr>
            <p:cNvPr id="14" name="Google Shape;66;p1">
              <a:extLst>
                <a:ext uri="{FF2B5EF4-FFF2-40B4-BE49-F238E27FC236}">
                  <a16:creationId xmlns:a16="http://schemas.microsoft.com/office/drawing/2014/main" id="{572F0EAE-BBCE-5643-9D59-CAD1141CD880}"/>
                </a:ext>
              </a:extLst>
            </p:cNvPr>
            <p:cNvSpPr/>
            <p:nvPr/>
          </p:nvSpPr>
          <p:spPr>
            <a:xfrm>
              <a:off x="9186045" y="5688038"/>
              <a:ext cx="288758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en-US" sz="3200" dirty="0">
                  <a:solidFill>
                    <a:schemeClr val="dk1"/>
                  </a:solidFill>
                </a:rPr>
                <a:t>May </a:t>
              </a:r>
              <a:r>
                <a:rPr lang="en-US" sz="3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2025</a:t>
              </a:r>
              <a:endParaRPr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E49238-8E20-8BB4-3C50-559E47036F98}"/>
                </a:ext>
              </a:extLst>
            </p:cNvPr>
            <p:cNvSpPr txBox="1"/>
            <p:nvPr/>
          </p:nvSpPr>
          <p:spPr>
            <a:xfrm>
              <a:off x="10058397" y="1113096"/>
              <a:ext cx="1847251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dirty="0">
                  <a:latin typeface="Arial Rounded MT Bold" panose="020F0704030504030204" pitchFamily="34" charset="0"/>
                </a:rPr>
                <a:t>951 West Side Avenue, </a:t>
              </a:r>
            </a:p>
            <a:p>
              <a:pPr algn="ctr"/>
              <a:r>
                <a:rPr lang="en-US" sz="1100" dirty="0">
                  <a:latin typeface="Arial Rounded MT Bold" panose="020F0704030504030204" pitchFamily="34" charset="0"/>
                </a:rPr>
                <a:t>JERSEY CITY, NJ- 07306</a:t>
              </a:r>
            </a:p>
          </p:txBody>
        </p:sp>
      </p:grpSp>
      <p:pic>
        <p:nvPicPr>
          <p:cNvPr id="2" name="Picture 4" descr="12am to 3am Prayer Points">
            <a:extLst>
              <a:ext uri="{FF2B5EF4-FFF2-40B4-BE49-F238E27FC236}">
                <a16:creationId xmlns:a16="http://schemas.microsoft.com/office/drawing/2014/main" id="{67ED0BBE-7DAB-1237-7EE5-BC5735E23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6" t="75774" r="5740"/>
          <a:stretch/>
        </p:blipFill>
        <p:spPr bwMode="auto">
          <a:xfrm>
            <a:off x="3887240" y="136274"/>
            <a:ext cx="2207172" cy="55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89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rgbClr val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</TotalTime>
  <Words>648</Words>
  <Application>Microsoft Office PowerPoint</Application>
  <PresentationFormat>Custom</PresentationFormat>
  <Paragraphs>84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 Rounded MT Bold</vt:lpstr>
      <vt:lpstr>Algerian</vt:lpstr>
      <vt:lpstr>Arial</vt:lpstr>
      <vt:lpstr>ADLaM Display</vt:lpstr>
      <vt:lpstr>Century Gothic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Robinson Vidva</dc:creator>
  <cp:lastModifiedBy>roy Rajagopalan</cp:lastModifiedBy>
  <cp:revision>26</cp:revision>
  <dcterms:created xsi:type="dcterms:W3CDTF">2023-12-13T05:12:28Z</dcterms:created>
  <dcterms:modified xsi:type="dcterms:W3CDTF">2025-07-03T10:36:35Z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